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9" r:id="rId6"/>
    <p:sldId id="271" r:id="rId7"/>
    <p:sldId id="270" r:id="rId8"/>
    <p:sldId id="261" r:id="rId9"/>
    <p:sldId id="272" r:id="rId10"/>
    <p:sldId id="263" r:id="rId11"/>
    <p:sldId id="274" r:id="rId12"/>
    <p:sldId id="276" r:id="rId13"/>
    <p:sldId id="293" r:id="rId14"/>
    <p:sldId id="264" r:id="rId15"/>
    <p:sldId id="265" r:id="rId16"/>
    <p:sldId id="266" r:id="rId17"/>
    <p:sldId id="267" r:id="rId18"/>
    <p:sldId id="278" r:id="rId19"/>
    <p:sldId id="287" r:id="rId20"/>
    <p:sldId id="288" r:id="rId21"/>
    <p:sldId id="289" r:id="rId22"/>
    <p:sldId id="290" r:id="rId23"/>
    <p:sldId id="291" r:id="rId24"/>
    <p:sldId id="292" r:id="rId25"/>
    <p:sldId id="284" r:id="rId26"/>
    <p:sldId id="285" r:id="rId27"/>
    <p:sldId id="286" r:id="rId28"/>
    <p:sldId id="294" r:id="rId29"/>
    <p:sldId id="295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703"/>
  </p:normalViewPr>
  <p:slideViewPr>
    <p:cSldViewPr snapToGrid="0">
      <p:cViewPr varScale="1">
        <p:scale>
          <a:sx n="128" d="100"/>
          <a:sy n="128" d="100"/>
        </p:scale>
        <p:origin x="176" y="1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95213-6332-E947-9443-015B212B95B4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61BC9-E66A-594A-9FB6-73E855C79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4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61BC9-E66A-594A-9FB6-73E855C793A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4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61BC9-E66A-594A-9FB6-73E855C793A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37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61BC9-E66A-594A-9FB6-73E855C793A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14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60D28-F427-6E5D-1429-C1373B7AB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8953F5-9822-9607-8972-FAB0BD2B5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7CD5BF-9498-7E08-C84A-ACD941B9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86AC3D-CC4C-C37D-228F-94E08F7B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06C10-E647-CA94-1C3D-AB4E0501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EB2D-0677-A95D-8F90-195ABF1F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272358D-05AE-3E71-87F8-65F75F6C8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F7A2D7-8588-53A9-D08A-107C08D8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8F32D7-6FAB-B39F-6944-770DA5CD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E594B-FD99-6B99-E261-856CE725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6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FCA6E1D-62F7-77FB-D30E-F09C6A70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023CA3-856C-40D8-CD8C-9AE6FB346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C733A6-9AE1-CEA6-B7E6-BE12A89C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305AF3-4A00-1027-02FA-914542EC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628362-233D-F06E-9598-B8D7514B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39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DA5847-D987-4B64-65FF-F44BFDCF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559D7A-D702-4C3F-CAD1-E1346C39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47F22C-A065-579A-CE73-403EC6F5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5AB3B3-9AE4-582A-BE66-B8D6336B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DF4D21-0106-4516-E911-E839023A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49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D2948A-D1EA-FC91-8275-4882E6BC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DAABE7-2D81-D5D6-496E-053CCB9E8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6BCBF3-C213-5B38-0482-1CFF8CD7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968D7A-EFA9-0BEC-6082-3F840D44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481E71-02E8-47CE-179F-26C3A1F0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43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5E034F-45A5-7B8D-363C-1A81090C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5A1D4-05CB-1D5C-3E0C-405B1A866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EEAA1C7-953E-8FF2-A7F3-933F3383C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063010-D538-ACC8-746F-6FEAFD9F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161F1B-F560-56E0-6816-5A6DDA76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5FBE47-5D99-6B1E-EA39-CF8B001E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7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6AF9C-D4A9-BA7D-1A2E-F4A034FF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9F2270-4751-DF99-7C02-324DCEAB7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B19415-57AC-8FE0-AAC3-DA02008D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949E00-B887-A61D-281D-42CA167A9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C78E4A-E4AD-D0D1-9FFA-25C812E81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FCDC7D-7AD9-0927-BA2B-BAF292BD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307F09-95FC-1193-0812-FE4C818D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37B5E6-4AFC-D748-AFC9-3453365A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41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6D2FE6-8848-4F08-523E-A5AD5E7C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102DAC-F275-5BF6-E693-AC1258E7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9F06BC-DFB8-521A-2AE1-934FCE27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934F1A-3BD4-A50C-6B75-055CDC8C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62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696B148-4182-0927-1D53-4CFBB998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3CBAAD-8AC6-8F49-0B10-32CFFF65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519C5-4BAB-1C52-56B8-BD6681CB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07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A1042-F9C8-078C-4357-3A2100E2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DE810E-9E98-E09F-4F36-B32C5CBF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EA24A0-DF11-EB94-3723-975556F47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10CAA9-D8EB-4420-A34E-E5EA80E6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A05CC8-E8F6-B165-4E91-175A88A4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17307C-D53D-255D-4748-344D5B7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04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820057-788E-FAA4-FFA2-7859F5DB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0153CC1-6062-3F25-44AF-614918B2F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348BD6-182D-FD1C-C57C-D40AF8599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587C63-A757-8B40-0C3B-FB9E4936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D7349C-0273-6094-1F21-F1834BF9B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C08536-F5E8-FB32-E5C1-7E0F014D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61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FF0AFB-C17E-034F-D53B-24F992D7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A77EFE-BF6F-684D-BC5C-F6BF4E0B0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BDB627-310D-8F32-E975-6432CBEEF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0DE18-8D8D-0B4C-931B-9B482061C7AF}" type="datetimeFigureOut">
              <a:rPr lang="it-IT" smtClean="0"/>
              <a:t>21/06/23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A9A6EB-E396-EA20-547D-3E480D8DE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23FB4A-1BB9-B14F-9A9A-FE2A877F0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829D-7A64-3C47-89C4-AD5B6AABB0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74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7.png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94986F2-3E29-95C5-2D09-5961D86F9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2" b="24000"/>
          <a:stretch/>
        </p:blipFill>
        <p:spPr>
          <a:xfrm>
            <a:off x="2296402" y="4016794"/>
            <a:ext cx="7594600" cy="348980"/>
          </a:xfrm>
          <a:prstGeom prst="rect">
            <a:avLst/>
          </a:prstGeom>
        </p:spPr>
      </p:pic>
      <p:pic>
        <p:nvPicPr>
          <p:cNvPr id="5" name="Immagine 4" descr="Immagine che contiene silhouette, calzature, Danza&#10;&#10;Descrizione generata automaticamente">
            <a:extLst>
              <a:ext uri="{FF2B5EF4-FFF2-40B4-BE49-F238E27FC236}">
                <a16:creationId xmlns:a16="http://schemas.microsoft.com/office/drawing/2014/main" id="{02C54354-6477-D8D2-737E-7AB8605C4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90" b="8190"/>
          <a:stretch/>
        </p:blipFill>
        <p:spPr>
          <a:xfrm>
            <a:off x="2873908" y="992139"/>
            <a:ext cx="6439588" cy="1941065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clipart, cerchio, emoticon, cartone animato&#10;&#10;Descrizione generata automaticamente">
            <a:extLst>
              <a:ext uri="{FF2B5EF4-FFF2-40B4-BE49-F238E27FC236}">
                <a16:creationId xmlns:a16="http://schemas.microsoft.com/office/drawing/2014/main" id="{2571BC01-8DB6-7998-8D23-0881C39EE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86" y="525512"/>
            <a:ext cx="501302" cy="501302"/>
          </a:xfrm>
          <a:prstGeom prst="rect">
            <a:avLst/>
          </a:prstGeom>
        </p:spPr>
      </p:pic>
      <p:pic>
        <p:nvPicPr>
          <p:cNvPr id="9" name="Immagine 8" descr="Immagine che contiene clipart, emoticon, sorridente, cartone animato&#10;&#10;Descrizione generata automaticamente">
            <a:extLst>
              <a:ext uri="{FF2B5EF4-FFF2-40B4-BE49-F238E27FC236}">
                <a16:creationId xmlns:a16="http://schemas.microsoft.com/office/drawing/2014/main" id="{2B6A9AEC-08B5-BF4A-D6BD-904C2BBF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382" y="522292"/>
            <a:ext cx="501302" cy="501302"/>
          </a:xfrm>
          <a:prstGeom prst="rect">
            <a:avLst/>
          </a:prstGeom>
        </p:spPr>
      </p:pic>
      <p:pic>
        <p:nvPicPr>
          <p:cNvPr id="13" name="Immagine 12" descr="Immagine che contiene emoticon, sorridente, cerchio, giallo&#10;&#10;Descrizione generata automaticamente">
            <a:extLst>
              <a:ext uri="{FF2B5EF4-FFF2-40B4-BE49-F238E27FC236}">
                <a16:creationId xmlns:a16="http://schemas.microsoft.com/office/drawing/2014/main" id="{75A62CD1-5652-FE32-890D-C7467B663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107" y="519118"/>
            <a:ext cx="501302" cy="501302"/>
          </a:xfrm>
          <a:prstGeom prst="rect">
            <a:avLst/>
          </a:prstGeom>
        </p:spPr>
      </p:pic>
      <p:pic>
        <p:nvPicPr>
          <p:cNvPr id="15" name="Immagine 14" descr="Immagine che contiene clipart, emoticon, sorridente, cerchio&#10;&#10;Descrizione generata automaticamente">
            <a:extLst>
              <a:ext uri="{FF2B5EF4-FFF2-40B4-BE49-F238E27FC236}">
                <a16:creationId xmlns:a16="http://schemas.microsoft.com/office/drawing/2014/main" id="{F76B233E-7428-FE9A-A814-DE11E5E0F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30" y="513746"/>
            <a:ext cx="501302" cy="501302"/>
          </a:xfrm>
          <a:prstGeom prst="rect">
            <a:avLst/>
          </a:prstGeom>
        </p:spPr>
      </p:pic>
      <p:pic>
        <p:nvPicPr>
          <p:cNvPr id="16" name="Immagine 15" descr="Immagine che contiene clipart, emoticon, sorridente, cartone animato&#10;&#10;Descrizione generata automaticamente">
            <a:extLst>
              <a:ext uri="{FF2B5EF4-FFF2-40B4-BE49-F238E27FC236}">
                <a16:creationId xmlns:a16="http://schemas.microsoft.com/office/drawing/2014/main" id="{40C04A98-010C-E0BE-7E6D-105AE09AD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3278" y="513746"/>
            <a:ext cx="501302" cy="50130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BDABCE0-8637-F405-1DA3-4AB9F59EDFC0}"/>
              </a:ext>
            </a:extLst>
          </p:cNvPr>
          <p:cNvSpPr txBox="1"/>
          <p:nvPr/>
        </p:nvSpPr>
        <p:spPr>
          <a:xfrm>
            <a:off x="2034658" y="3054121"/>
            <a:ext cx="811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 err="1">
                <a:latin typeface="Cooper Black" panose="0208090404030B020404" pitchFamily="18" charset="77"/>
              </a:rPr>
              <a:t>EmotionGait</a:t>
            </a:r>
            <a:endParaRPr lang="it-IT" sz="7200" dirty="0">
              <a:latin typeface="Cooper Black" panose="0208090404030B020404" pitchFamily="18" charset="77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11CEA76-AA26-7387-6867-26AB0E5E7C3E}"/>
              </a:ext>
            </a:extLst>
          </p:cNvPr>
          <p:cNvSpPr/>
          <p:nvPr/>
        </p:nvSpPr>
        <p:spPr>
          <a:xfrm>
            <a:off x="3563332" y="5137608"/>
            <a:ext cx="5210597" cy="801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FB71533-C0BF-7A17-2954-27F8A3242356}"/>
              </a:ext>
            </a:extLst>
          </p:cNvPr>
          <p:cNvSpPr txBox="1"/>
          <p:nvPr/>
        </p:nvSpPr>
        <p:spPr>
          <a:xfrm>
            <a:off x="2109586" y="4261217"/>
            <a:ext cx="811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ooper Black" panose="0208090404030B020404" pitchFamily="18" charset="77"/>
              </a:rPr>
              <a:t>Progetto per il corso di Biometria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FFBEDC8-F73F-EC02-03DF-0028D36F5C0A}"/>
              </a:ext>
            </a:extLst>
          </p:cNvPr>
          <p:cNvSpPr txBox="1"/>
          <p:nvPr/>
        </p:nvSpPr>
        <p:spPr>
          <a:xfrm>
            <a:off x="139928" y="5540120"/>
            <a:ext cx="23181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oper Black" panose="0208090404030B020404" pitchFamily="18" charset="77"/>
              </a:rPr>
              <a:t>Studenti:</a:t>
            </a:r>
          </a:p>
          <a:p>
            <a:r>
              <a:rPr lang="it-IT" sz="1600" dirty="0">
                <a:latin typeface="Cooper Black" panose="0208090404030B020404" pitchFamily="18" charset="77"/>
              </a:rPr>
              <a:t>Afeltra Angelo</a:t>
            </a:r>
          </a:p>
          <a:p>
            <a:r>
              <a:rPr lang="it-IT" sz="1600" dirty="0">
                <a:latin typeface="Cooper Black" panose="0208090404030B020404" pitchFamily="18" charset="77"/>
              </a:rPr>
              <a:t>Strianese Davide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EB136A6-2393-9875-3F24-03868F0DC592}"/>
              </a:ext>
            </a:extLst>
          </p:cNvPr>
          <p:cNvSpPr txBox="1"/>
          <p:nvPr/>
        </p:nvSpPr>
        <p:spPr>
          <a:xfrm>
            <a:off x="8624072" y="5328447"/>
            <a:ext cx="34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>
                <a:latin typeface="Cooper Black" panose="0208090404030B020404" pitchFamily="18" charset="77"/>
              </a:rPr>
              <a:t>Professore:</a:t>
            </a:r>
          </a:p>
          <a:p>
            <a:pPr algn="r"/>
            <a:r>
              <a:rPr lang="it-IT" sz="1600" dirty="0">
                <a:latin typeface="Cooper Black" panose="0208090404030B020404" pitchFamily="18" charset="77"/>
              </a:rPr>
              <a:t>Prof. Nappi Michele</a:t>
            </a:r>
          </a:p>
          <a:p>
            <a:pPr algn="r"/>
            <a:r>
              <a:rPr lang="it-IT" sz="1600" dirty="0">
                <a:latin typeface="Cooper Black" panose="0208090404030B020404" pitchFamily="18" charset="77"/>
              </a:rPr>
              <a:t>Tutor:</a:t>
            </a:r>
          </a:p>
          <a:p>
            <a:pPr algn="r"/>
            <a:r>
              <a:rPr lang="it-IT" sz="1600" dirty="0">
                <a:latin typeface="Cooper Black" panose="0208090404030B020404" pitchFamily="18" charset="77"/>
              </a:rPr>
              <a:t>Dott.ssa Bisogni Carmen</a:t>
            </a:r>
          </a:p>
        </p:txBody>
      </p:sp>
      <p:pic>
        <p:nvPicPr>
          <p:cNvPr id="28" name="Immagine 27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329DDA63-FCB1-BDC7-A337-FF5377A4C1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1981"/>
          <a:stretch/>
        </p:blipFill>
        <p:spPr>
          <a:xfrm>
            <a:off x="4958490" y="5507016"/>
            <a:ext cx="2252372" cy="861775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20E798E-F0EF-E9BE-F7BA-9A210A780C68}"/>
              </a:ext>
            </a:extLst>
          </p:cNvPr>
          <p:cNvSpPr txBox="1"/>
          <p:nvPr/>
        </p:nvSpPr>
        <p:spPr>
          <a:xfrm>
            <a:off x="4934636" y="6410628"/>
            <a:ext cx="231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mic Sans MS" panose="030F0902030302020204" pitchFamily="66" charset="0"/>
              </a:rPr>
              <a:t>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34939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Pose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5F745F-D192-295A-61B4-DAF9F513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6" y="2154479"/>
            <a:ext cx="5323867" cy="3122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B14C98-7FD7-58A2-E016-87C954EE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7" y="1417173"/>
            <a:ext cx="27305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eccia destra 8">
            <a:extLst>
              <a:ext uri="{FF2B5EF4-FFF2-40B4-BE49-F238E27FC236}">
                <a16:creationId xmlns:a16="http://schemas.microsoft.com/office/drawing/2014/main" id="{EBEDE10D-E40E-A467-0A5C-1AA5EE81F571}"/>
              </a:ext>
            </a:extLst>
          </p:cNvPr>
          <p:cNvSpPr/>
          <p:nvPr/>
        </p:nvSpPr>
        <p:spPr>
          <a:xfrm>
            <a:off x="3475899" y="3482265"/>
            <a:ext cx="422293" cy="23331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7E31A1E7-F003-3D25-1624-905212FD8341}"/>
              </a:ext>
            </a:extLst>
          </p:cNvPr>
          <p:cNvSpPr/>
          <p:nvPr/>
        </p:nvSpPr>
        <p:spPr>
          <a:xfrm>
            <a:off x="5826685" y="3506323"/>
            <a:ext cx="422293" cy="23331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5AA4DDC0-FB94-604B-DF78-1F03CEEA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708" y="3088905"/>
            <a:ext cx="1301460" cy="13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Pose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Pose Sbagliate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5F745F-D192-295A-61B4-DAF9F513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6" y="2154479"/>
            <a:ext cx="5323867" cy="3122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B14C98-7FD7-58A2-E016-87C954EE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7" y="1417173"/>
            <a:ext cx="27305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BDA09EE-2B02-E934-5671-658C65948155}"/>
              </a:ext>
            </a:extLst>
          </p:cNvPr>
          <p:cNvSpPr/>
          <p:nvPr/>
        </p:nvSpPr>
        <p:spPr>
          <a:xfrm>
            <a:off x="3948914" y="3310541"/>
            <a:ext cx="1771014" cy="62487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/>
              <a:t>MediaPipe</a:t>
            </a:r>
            <a:endParaRPr lang="it-IT" sz="2000" b="1" dirty="0"/>
          </a:p>
        </p:txBody>
      </p:sp>
      <p:sp>
        <p:nvSpPr>
          <p:cNvPr id="9" name="Freccia destra 8">
            <a:extLst>
              <a:ext uri="{FF2B5EF4-FFF2-40B4-BE49-F238E27FC236}">
                <a16:creationId xmlns:a16="http://schemas.microsoft.com/office/drawing/2014/main" id="{EBEDE10D-E40E-A467-0A5C-1AA5EE81F571}"/>
              </a:ext>
            </a:extLst>
          </p:cNvPr>
          <p:cNvSpPr/>
          <p:nvPr/>
        </p:nvSpPr>
        <p:spPr>
          <a:xfrm>
            <a:off x="3475899" y="3482265"/>
            <a:ext cx="422293" cy="23331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7E31A1E7-F003-3D25-1624-905212FD8341}"/>
              </a:ext>
            </a:extLst>
          </p:cNvPr>
          <p:cNvSpPr/>
          <p:nvPr/>
        </p:nvSpPr>
        <p:spPr>
          <a:xfrm>
            <a:off x="5826685" y="3506323"/>
            <a:ext cx="422293" cy="23331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EBDE4A-567D-34C3-696C-4F234279548F}"/>
              </a:ext>
            </a:extLst>
          </p:cNvPr>
          <p:cNvSpPr/>
          <p:nvPr/>
        </p:nvSpPr>
        <p:spPr>
          <a:xfrm>
            <a:off x="1857930" y="2250364"/>
            <a:ext cx="8241079" cy="25779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3660B7-9B18-9446-8A0D-DC59AD81F481}"/>
              </a:ext>
            </a:extLst>
          </p:cNvPr>
          <p:cNvSpPr txBox="1"/>
          <p:nvPr/>
        </p:nvSpPr>
        <p:spPr>
          <a:xfrm>
            <a:off x="2322618" y="2133808"/>
            <a:ext cx="9338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rgbClr val="FF0000"/>
                </a:solidFill>
                <a:latin typeface="Cooper Black" panose="0208090404030B020404" pitchFamily="18" charset="77"/>
              </a:rPr>
              <a:t>!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9E58A6-60F2-538C-A379-DCAB40E60D91}"/>
              </a:ext>
            </a:extLst>
          </p:cNvPr>
          <p:cNvSpPr txBox="1"/>
          <p:nvPr/>
        </p:nvSpPr>
        <p:spPr>
          <a:xfrm>
            <a:off x="3256433" y="2652652"/>
            <a:ext cx="64124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Non tutte le pose estratte da </a:t>
            </a:r>
            <a:r>
              <a:rPr lang="it-IT" sz="2000" dirty="0" err="1">
                <a:latin typeface="Comic Sans MS" panose="030F0902030302020204" pitchFamily="66" charset="0"/>
                <a:cs typeface="Arial" panose="020B0604020202020204" pitchFamily="34" charset="0"/>
              </a:rPr>
              <a:t>MediaPipe</a:t>
            </a:r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 sono correte, infatti si hanno: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Pose </a:t>
            </a:r>
            <a:r>
              <a:rPr lang="it-IT" sz="2000" dirty="0" err="1">
                <a:latin typeface="Comic Sans MS" panose="030F0902030302020204" pitchFamily="66" charset="0"/>
                <a:cs typeface="Arial" panose="020B0604020202020204" pitchFamily="34" charset="0"/>
              </a:rPr>
              <a:t>Clippate</a:t>
            </a:r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 dove i landmark non coincidono con la persona in figura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Pose con un orientamento sbagliato</a:t>
            </a:r>
          </a:p>
        </p:txBody>
      </p:sp>
    </p:spTree>
    <p:extLst>
      <p:ext uri="{BB962C8B-B14F-4D97-AF65-F5344CB8AC3E}">
        <p14:creationId xmlns:p14="http://schemas.microsoft.com/office/powerpoint/2010/main" val="69592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796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Pose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Pose Con Orientamento Sbagliato</a:t>
            </a:r>
          </a:p>
        </p:txBody>
      </p:sp>
      <p:pic>
        <p:nvPicPr>
          <p:cNvPr id="6" name="Immagine 5" descr="Immagine che contiene calzature, vestiti, design, persona&#10;&#10;Descrizione generata automaticamente">
            <a:extLst>
              <a:ext uri="{FF2B5EF4-FFF2-40B4-BE49-F238E27FC236}">
                <a16:creationId xmlns:a16="http://schemas.microsoft.com/office/drawing/2014/main" id="{C281073B-D813-C4C0-FEBF-77772062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86" y="1438807"/>
            <a:ext cx="7772400" cy="3980386"/>
          </a:xfrm>
          <a:prstGeom prst="rect">
            <a:avLst/>
          </a:prstGeom>
        </p:spPr>
      </p:pic>
      <p:pic>
        <p:nvPicPr>
          <p:cNvPr id="3" name="Immagine 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0D05B15-4FB9-6E5B-2B2A-E0D802D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51" y="1243221"/>
            <a:ext cx="2718563" cy="43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4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796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Pose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Pose Con Orientamento Sbagliato</a:t>
            </a:r>
          </a:p>
        </p:txBody>
      </p:sp>
      <p:pic>
        <p:nvPicPr>
          <p:cNvPr id="6" name="Immagine 5" descr="Immagine che contiene calzature, vestiti, design, persona&#10;&#10;Descrizione generata automaticamente">
            <a:extLst>
              <a:ext uri="{FF2B5EF4-FFF2-40B4-BE49-F238E27FC236}">
                <a16:creationId xmlns:a16="http://schemas.microsoft.com/office/drawing/2014/main" id="{C281073B-D813-C4C0-FEBF-77772062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86" y="1438807"/>
            <a:ext cx="7772400" cy="3980386"/>
          </a:xfrm>
          <a:prstGeom prst="rect">
            <a:avLst/>
          </a:prstGeom>
        </p:spPr>
      </p:pic>
      <p:pic>
        <p:nvPicPr>
          <p:cNvPr id="3" name="Immagine 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0D05B15-4FB9-6E5B-2B2A-E0D802D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51" y="1243221"/>
            <a:ext cx="2718563" cy="4371558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AF93144-2B1F-5733-8B6E-8026D0BECB78}"/>
              </a:ext>
            </a:extLst>
          </p:cNvPr>
          <p:cNvSpPr/>
          <p:nvPr/>
        </p:nvSpPr>
        <p:spPr>
          <a:xfrm>
            <a:off x="1885406" y="5128472"/>
            <a:ext cx="8421187" cy="11616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67DCE5-4E24-B7B4-2937-A8A94C53EFC2}"/>
              </a:ext>
            </a:extLst>
          </p:cNvPr>
          <p:cNvSpPr txBox="1"/>
          <p:nvPr/>
        </p:nvSpPr>
        <p:spPr>
          <a:xfrm>
            <a:off x="3140366" y="5401060"/>
            <a:ext cx="797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E possibile mantenere tali pose a patto che si tengano in considerazione solamente le coordinate X e Y dei landmark.</a:t>
            </a:r>
          </a:p>
        </p:txBody>
      </p:sp>
      <p:pic>
        <p:nvPicPr>
          <p:cNvPr id="9" name="Immagine 8" descr="Immagine che contiene Elementi grafici, schermata, clipart, logo&#10;&#10;Descrizione generata automaticamente">
            <a:extLst>
              <a:ext uri="{FF2B5EF4-FFF2-40B4-BE49-F238E27FC236}">
                <a16:creationId xmlns:a16="http://schemas.microsoft.com/office/drawing/2014/main" id="{2489150F-6098-7A13-CDD6-B0ADBF7D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49" y="5220441"/>
            <a:ext cx="977704" cy="9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3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Pose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Clipping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Detection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76B5B0-E034-44BA-8617-A7C958A24F2E}"/>
              </a:ext>
            </a:extLst>
          </p:cNvPr>
          <p:cNvSpPr txBox="1"/>
          <p:nvPr/>
        </p:nvSpPr>
        <p:spPr>
          <a:xfrm>
            <a:off x="2443798" y="2818692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0D15DF9-70B4-D787-2063-F0DC320C0E80}"/>
              </a:ext>
            </a:extLst>
          </p:cNvPr>
          <p:cNvSpPr txBox="1"/>
          <p:nvPr/>
        </p:nvSpPr>
        <p:spPr>
          <a:xfrm>
            <a:off x="3577182" y="2835175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F716BCE-1D27-38E8-9124-9C2B8AFC1D9C}"/>
              </a:ext>
            </a:extLst>
          </p:cNvPr>
          <p:cNvSpPr txBox="1"/>
          <p:nvPr/>
        </p:nvSpPr>
        <p:spPr>
          <a:xfrm>
            <a:off x="4749842" y="2830521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FFC762-217A-5FBB-7E80-20AC3D880ECC}"/>
              </a:ext>
            </a:extLst>
          </p:cNvPr>
          <p:cNvSpPr txBox="1"/>
          <p:nvPr/>
        </p:nvSpPr>
        <p:spPr>
          <a:xfrm>
            <a:off x="5893592" y="2840860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4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FEFC6FA-F8E7-17BB-6A09-90FD1470337F}"/>
              </a:ext>
            </a:extLst>
          </p:cNvPr>
          <p:cNvSpPr txBox="1"/>
          <p:nvPr/>
        </p:nvSpPr>
        <p:spPr>
          <a:xfrm>
            <a:off x="6961663" y="2848852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5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0D1938-5A4E-68B2-E5BB-E1DE4DBC5B10}"/>
              </a:ext>
            </a:extLst>
          </p:cNvPr>
          <p:cNvSpPr txBox="1"/>
          <p:nvPr/>
        </p:nvSpPr>
        <p:spPr>
          <a:xfrm>
            <a:off x="8349853" y="2840860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</a:t>
            </a:r>
            <a:r>
              <a:rPr lang="it-IT" sz="1600" dirty="0" err="1">
                <a:latin typeface="Cooper Black" panose="0208090404030B020404" pitchFamily="18" charset="77"/>
              </a:rPr>
              <a:t>N</a:t>
            </a:r>
            <a:endParaRPr lang="it-IT" sz="1600" dirty="0">
              <a:latin typeface="Cooper Black" panose="0208090404030B020404" pitchFamily="18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B17D858-ABD5-6C37-6B8C-6FE605DED104}"/>
              </a:ext>
            </a:extLst>
          </p:cNvPr>
          <p:cNvSpPr txBox="1"/>
          <p:nvPr/>
        </p:nvSpPr>
        <p:spPr>
          <a:xfrm>
            <a:off x="7868656" y="1714507"/>
            <a:ext cx="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ooper Black" panose="0208090404030B020404" pitchFamily="18" charset="77"/>
              </a:rPr>
              <a:t>…</a:t>
            </a:r>
          </a:p>
        </p:txBody>
      </p:sp>
      <p:pic>
        <p:nvPicPr>
          <p:cNvPr id="41" name="Immagine 4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4AD1EE4-250E-F6CA-4E5B-05100ECB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117" y="3410102"/>
            <a:ext cx="553690" cy="553690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802E553-C12F-5B30-5FF4-5BEA85119B49}"/>
              </a:ext>
            </a:extLst>
          </p:cNvPr>
          <p:cNvSpPr txBox="1"/>
          <p:nvPr/>
        </p:nvSpPr>
        <p:spPr>
          <a:xfrm>
            <a:off x="6095999" y="3248749"/>
            <a:ext cx="5265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200" dirty="0"/>
              <a:t>Brusche variazioni nella larghezza spalle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Brusche variazioni nella larghezza del bacino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Brusche variazioni nella distanza tra gomiti e polsi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Pose con braccia che si incrociano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F02A1C-9606-C2D0-CF1D-C9703F0D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542365" y="1184485"/>
            <a:ext cx="811558" cy="1699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BDBDEB-0563-37E1-D0C9-A1A8688E458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677074" y="1179966"/>
            <a:ext cx="812800" cy="1701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67E446-12DF-D006-2330-FCAB3A893E0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30363" y="1185365"/>
            <a:ext cx="812800" cy="1701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04A2A24-3CDB-31E8-ECDB-5B27E7301B8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055856" y="1163162"/>
            <a:ext cx="812800" cy="1701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7AAF231-E41C-67DD-3D1D-4A8BF8F19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905" y="1177381"/>
            <a:ext cx="812800" cy="17018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F16796F-FC72-411A-71D9-C6714993693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532764" y="1162781"/>
            <a:ext cx="607486" cy="169920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726194D-F998-926E-ABE0-34FE60058428}"/>
              </a:ext>
            </a:extLst>
          </p:cNvPr>
          <p:cNvSpPr txBox="1"/>
          <p:nvPr/>
        </p:nvSpPr>
        <p:spPr>
          <a:xfrm>
            <a:off x="3578507" y="5940559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1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DDB9D0C-4DBF-BD4C-9F13-C4B27088584C}"/>
              </a:ext>
            </a:extLst>
          </p:cNvPr>
          <p:cNvSpPr txBox="1"/>
          <p:nvPr/>
        </p:nvSpPr>
        <p:spPr>
          <a:xfrm>
            <a:off x="4749842" y="5974092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3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836F1F2-6C22-D48B-4DB9-2611D7456F95}"/>
              </a:ext>
            </a:extLst>
          </p:cNvPr>
          <p:cNvSpPr txBox="1"/>
          <p:nvPr/>
        </p:nvSpPr>
        <p:spPr>
          <a:xfrm>
            <a:off x="6001807" y="6014626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5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3AD76FC-2547-A38D-E7E0-BFAE09F23D33}"/>
              </a:ext>
            </a:extLst>
          </p:cNvPr>
          <p:cNvSpPr txBox="1"/>
          <p:nvPr/>
        </p:nvSpPr>
        <p:spPr>
          <a:xfrm>
            <a:off x="7382002" y="6007015"/>
            <a:ext cx="97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oper Black" panose="0208090404030B020404" pitchFamily="18" charset="77"/>
              </a:rPr>
              <a:t>Pose </a:t>
            </a:r>
            <a:r>
              <a:rPr lang="it-IT" sz="1600" dirty="0" err="1">
                <a:latin typeface="Cooper Black" panose="0208090404030B020404" pitchFamily="18" charset="77"/>
              </a:rPr>
              <a:t>N</a:t>
            </a:r>
            <a:endParaRPr lang="it-IT" sz="1600" dirty="0">
              <a:latin typeface="Cooper Black" panose="0208090404030B020404" pitchFamily="18" charset="77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0FD3A915-7687-6EFA-E0B6-A741404653A8}"/>
              </a:ext>
            </a:extLst>
          </p:cNvPr>
          <p:cNvSpPr txBox="1"/>
          <p:nvPr/>
        </p:nvSpPr>
        <p:spPr>
          <a:xfrm>
            <a:off x="6900805" y="4880662"/>
            <a:ext cx="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ooper Black" panose="0208090404030B020404" pitchFamily="18" charset="77"/>
              </a:rPr>
              <a:t>…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BD557BC4-D195-09FB-3312-2A6147EA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677074" y="4306352"/>
            <a:ext cx="811558" cy="16992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3018AEE4-3773-1116-0BA0-523E2D6B114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30363" y="4328936"/>
            <a:ext cx="812800" cy="1701800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97CB79AD-C0F5-51BF-30C7-7D69062AB7B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096000" y="4328936"/>
            <a:ext cx="812800" cy="170180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C3F4B4CA-2EA3-AF09-AEF9-6B96D66895A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564913" y="4328936"/>
            <a:ext cx="607486" cy="16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Pose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Alignment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DCD205-7A3A-23E1-AF9E-49478D7A4F1A}"/>
              </a:ext>
            </a:extLst>
          </p:cNvPr>
          <p:cNvSpPr txBox="1"/>
          <p:nvPr/>
        </p:nvSpPr>
        <p:spPr>
          <a:xfrm>
            <a:off x="406035" y="1074509"/>
            <a:ext cx="1117158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effectLst/>
                <a:latin typeface="Comic Sans MS" panose="030F0902030302020204" pitchFamily="66" charset="0"/>
                <a:cs typeface="Arial" panose="020B0604020202020204" pitchFamily="34" charset="0"/>
              </a:rPr>
              <a:t>Algoritmo Pose </a:t>
            </a:r>
            <a:r>
              <a:rPr lang="it-IT" sz="2000" b="1" dirty="0" err="1">
                <a:effectLst/>
                <a:latin typeface="Comic Sans MS" panose="030F0902030302020204" pitchFamily="66" charset="0"/>
                <a:cs typeface="Arial" panose="020B0604020202020204" pitchFamily="34" charset="0"/>
              </a:rPr>
              <a:t>Alignment</a:t>
            </a:r>
            <a:r>
              <a:rPr lang="it-IT" sz="2000" b="1" dirty="0">
                <a:effectLst/>
                <a:latin typeface="Comic Sans MS" panose="030F0902030302020204" pitchFamily="66" charset="0"/>
                <a:cs typeface="Arial" panose="020B0604020202020204" pitchFamily="34" charset="0"/>
              </a:rPr>
              <a:t>:</a:t>
            </a:r>
          </a:p>
          <a:p>
            <a:endParaRPr lang="it-IT" sz="1600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Se il numero di pose è uguale a 30, non eseguo nessun operazione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Return </a:t>
            </a: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list_pose</a:t>
            </a:r>
            <a:endParaRPr lang="it-IT" sz="16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Se il numero di pose è minore di 30: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While</a:t>
            </a: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numero_pose</a:t>
            </a: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 == 30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Estraggo due pose i e </a:t>
            </a: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j</a:t>
            </a: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 in maniera casuale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Creo una nuova posa sintetica x posizionandola tra i e </a:t>
            </a: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j</a:t>
            </a:r>
            <a:endParaRPr lang="it-IT" sz="16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Se il numero di pose è maggiore di 30: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While</a:t>
            </a: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numero_pose</a:t>
            </a: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==30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Elimino una posa causale escludendo la prima e l’ultima </a:t>
            </a:r>
          </a:p>
          <a:p>
            <a:pPr marL="457200" indent="-457200">
              <a:buFont typeface="+mj-lt"/>
              <a:buAutoNum type="arabicPeriod"/>
            </a:pPr>
            <a:endParaRPr lang="it-IT" sz="16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1600" dirty="0">
                <a:latin typeface="Comic Sans MS" panose="030F0902030302020204" pitchFamily="66" charset="0"/>
                <a:cs typeface="Arial" panose="020B0604020202020204" pitchFamily="34" charset="0"/>
              </a:rPr>
              <a:t>Return </a:t>
            </a:r>
            <a:r>
              <a:rPr lang="it-IT" sz="1600" dirty="0" err="1">
                <a:latin typeface="Comic Sans MS" panose="030F0902030302020204" pitchFamily="66" charset="0"/>
                <a:cs typeface="Arial" panose="020B0604020202020204" pitchFamily="34" charset="0"/>
              </a:rPr>
              <a:t>list_pose</a:t>
            </a:r>
            <a:endParaRPr lang="it-IT" sz="16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it-IT" sz="2000" b="1" dirty="0"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F9CBC3-D52C-B188-2D1A-D6B905E53AED}"/>
              </a:ext>
            </a:extLst>
          </p:cNvPr>
          <p:cNvSpPr txBox="1"/>
          <p:nvPr/>
        </p:nvSpPr>
        <p:spPr>
          <a:xfrm>
            <a:off x="269809" y="4312295"/>
            <a:ext cx="11171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Posa Sintetica:</a:t>
            </a:r>
          </a:p>
          <a:p>
            <a:endParaRPr lang="it-IT" sz="2000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Posa I = [(x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),(x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),…,(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x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in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in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)]</a:t>
            </a:r>
          </a:p>
          <a:p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Posa J = [(x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),(x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),…,(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x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jn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jn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)], dove j = i+1</a:t>
            </a:r>
          </a:p>
          <a:p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Posa X= [(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mean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(x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mean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(y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j1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 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mean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(x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,x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mean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(y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i2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>
                <a:latin typeface="Comic Sans MS" panose="030F0902030302020204" pitchFamily="66" charset="0"/>
                <a:cs typeface="Arial" panose="020B0604020202020204" pitchFamily="34" charset="0"/>
              </a:rPr>
              <a:t>j2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),…, 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mean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x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in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,x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jn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mean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(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y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in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,y</a:t>
            </a:r>
            <a:r>
              <a:rPr lang="it-IT" sz="2000" b="1" baseline="-25000" dirty="0" err="1">
                <a:latin typeface="Comic Sans MS" panose="030F0902030302020204" pitchFamily="66" charset="0"/>
                <a:cs typeface="Arial" panose="020B0604020202020204" pitchFamily="34" charset="0"/>
              </a:rPr>
              <a:t>jn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),]</a:t>
            </a:r>
          </a:p>
        </p:txBody>
      </p:sp>
    </p:spTree>
    <p:extLst>
      <p:ext uri="{BB962C8B-B14F-4D97-AF65-F5344CB8AC3E}">
        <p14:creationId xmlns:p14="http://schemas.microsoft.com/office/powerpoint/2010/main" val="55507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Feature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Extracts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E83713-968E-97EF-6297-80F19BFC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0" y="1260403"/>
            <a:ext cx="3502590" cy="433719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0FE654-5B69-5537-1F86-E3314D8FB252}"/>
              </a:ext>
            </a:extLst>
          </p:cNvPr>
          <p:cNvSpPr txBox="1"/>
          <p:nvPr/>
        </p:nvSpPr>
        <p:spPr>
          <a:xfrm>
            <a:off x="5899038" y="1703569"/>
            <a:ext cx="426580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effectLst/>
                <a:latin typeface="Comic Sans MS" panose="030F0902030302020204" pitchFamily="66" charset="0"/>
                <a:cs typeface="Arial" panose="020B0604020202020204" pitchFamily="34" charset="0"/>
              </a:rPr>
              <a:t>Lista Features:</a:t>
            </a:r>
          </a:p>
          <a:p>
            <a:endParaRPr lang="it-IT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Volume Posa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mano-spalla sx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mano-spalla dx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mano-fianco sx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mano-fianco dx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gomito-fianco sx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gomito-fianco dx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Inclinazione spalle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caviglie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caviglia-anca sx</a:t>
            </a: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latin typeface="Comic Sans MS" panose="030F0902030302020204" pitchFamily="66" charset="0"/>
                <a:cs typeface="Arial" panose="020B0604020202020204" pitchFamily="34" charset="0"/>
              </a:rPr>
              <a:t>Distanza caviglia-anca dx</a:t>
            </a:r>
          </a:p>
        </p:txBody>
      </p:sp>
    </p:spTree>
    <p:extLst>
      <p:ext uri="{BB962C8B-B14F-4D97-AF65-F5344CB8AC3E}">
        <p14:creationId xmlns:p14="http://schemas.microsoft.com/office/powerpoint/2010/main" val="150412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</p:spTree>
    <p:extLst>
      <p:ext uri="{BB962C8B-B14F-4D97-AF65-F5344CB8AC3E}">
        <p14:creationId xmlns:p14="http://schemas.microsoft.com/office/powerpoint/2010/main" val="417293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0870"/>
              </p:ext>
            </p:extLst>
          </p:nvPr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+/- 10%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583435" y="1483700"/>
            <a:ext cx="6731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senza nessun operazione di 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pre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-processing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16664" y="2514357"/>
            <a:ext cx="13608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02650"/>
            <a:ext cx="11844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6664" y="3270943"/>
            <a:ext cx="10656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32120" y="3643455"/>
            <a:ext cx="88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45168" y="4383214"/>
            <a:ext cx="13644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45168" y="4742641"/>
            <a:ext cx="106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8644" y="4011748"/>
            <a:ext cx="11772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6C01ADAC-836F-066A-6455-76D8F593A3C4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9DB1538D-D158-EBC6-CA4C-2AD334F35C22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D3CAA12D-261D-CFFE-2714-672C6A7EE42B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2A46B34-F933-76FB-DC99-E4A22977BFF7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54C77EF-FFB0-E0D8-10C4-6901592D4AAA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93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71721"/>
              </p:ext>
            </p:extLst>
          </p:nvPr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+/- 10%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663115" y="1650248"/>
            <a:ext cx="617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con PCA (17 Componenti 95%)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ADC1D1A-EA03-5365-C49B-DB87843E518C}"/>
              </a:ext>
            </a:extLst>
          </p:cNvPr>
          <p:cNvSpPr/>
          <p:nvPr/>
        </p:nvSpPr>
        <p:spPr>
          <a:xfrm>
            <a:off x="6015140" y="2514357"/>
            <a:ext cx="1368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16664" y="2514357"/>
            <a:ext cx="11844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5736B873-45A0-B000-EE7F-54C915D2B9A2}"/>
              </a:ext>
            </a:extLst>
          </p:cNvPr>
          <p:cNvSpPr/>
          <p:nvPr/>
        </p:nvSpPr>
        <p:spPr>
          <a:xfrm>
            <a:off x="6023188" y="2902728"/>
            <a:ext cx="1188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10024"/>
            <a:ext cx="1080000" cy="2510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6664" y="3270943"/>
            <a:ext cx="140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32120" y="3643455"/>
            <a:ext cx="158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45168" y="4383214"/>
            <a:ext cx="13644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F8AB7F4-42CE-9CD9-B972-D2ECAAE9BCC8}"/>
              </a:ext>
            </a:extLst>
          </p:cNvPr>
          <p:cNvSpPr/>
          <p:nvPr/>
        </p:nvSpPr>
        <p:spPr>
          <a:xfrm>
            <a:off x="6045168" y="4743358"/>
            <a:ext cx="1080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45168" y="4742641"/>
            <a:ext cx="97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0D8C7B67-F211-06F1-3657-277A7A29E900}"/>
              </a:ext>
            </a:extLst>
          </p:cNvPr>
          <p:cNvSpPr/>
          <p:nvPr/>
        </p:nvSpPr>
        <p:spPr>
          <a:xfrm>
            <a:off x="6045168" y="4010175"/>
            <a:ext cx="1152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8644" y="4011291"/>
            <a:ext cx="1008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riangolo 26">
            <a:extLst>
              <a:ext uri="{FF2B5EF4-FFF2-40B4-BE49-F238E27FC236}">
                <a16:creationId xmlns:a16="http://schemas.microsoft.com/office/drawing/2014/main" id="{75111C4B-181F-ADED-5768-385ACCBD4535}"/>
              </a:ext>
            </a:extLst>
          </p:cNvPr>
          <p:cNvSpPr/>
          <p:nvPr/>
        </p:nvSpPr>
        <p:spPr>
          <a:xfrm rot="10800000">
            <a:off x="11020207" y="2564235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riangolo 27">
            <a:extLst>
              <a:ext uri="{FF2B5EF4-FFF2-40B4-BE49-F238E27FC236}">
                <a16:creationId xmlns:a16="http://schemas.microsoft.com/office/drawing/2014/main" id="{5A3EA201-E25B-1013-3F04-0CCAD778EE57}"/>
              </a:ext>
            </a:extLst>
          </p:cNvPr>
          <p:cNvSpPr/>
          <p:nvPr/>
        </p:nvSpPr>
        <p:spPr>
          <a:xfrm rot="10800000">
            <a:off x="11026731" y="2959877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riangolo 30">
            <a:extLst>
              <a:ext uri="{FF2B5EF4-FFF2-40B4-BE49-F238E27FC236}">
                <a16:creationId xmlns:a16="http://schemas.microsoft.com/office/drawing/2014/main" id="{CC41A485-FA86-137F-13BC-97B7A07459FA}"/>
              </a:ext>
            </a:extLst>
          </p:cNvPr>
          <p:cNvSpPr/>
          <p:nvPr/>
        </p:nvSpPr>
        <p:spPr>
          <a:xfrm>
            <a:off x="11020207" y="3270943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riangolo 31">
            <a:extLst>
              <a:ext uri="{FF2B5EF4-FFF2-40B4-BE49-F238E27FC236}">
                <a16:creationId xmlns:a16="http://schemas.microsoft.com/office/drawing/2014/main" id="{D78E9254-0F1C-AC45-107C-9E043B1DD700}"/>
              </a:ext>
            </a:extLst>
          </p:cNvPr>
          <p:cNvSpPr/>
          <p:nvPr/>
        </p:nvSpPr>
        <p:spPr>
          <a:xfrm>
            <a:off x="11026731" y="3626670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riangolo 32">
            <a:extLst>
              <a:ext uri="{FF2B5EF4-FFF2-40B4-BE49-F238E27FC236}">
                <a16:creationId xmlns:a16="http://schemas.microsoft.com/office/drawing/2014/main" id="{56FE42C3-04D4-E3E8-9631-181578DC6A1B}"/>
              </a:ext>
            </a:extLst>
          </p:cNvPr>
          <p:cNvSpPr/>
          <p:nvPr/>
        </p:nvSpPr>
        <p:spPr>
          <a:xfrm rot="10800000">
            <a:off x="11020207" y="4050486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D8BA9BFF-61D4-34F7-F79A-A30FB1A166AE}"/>
              </a:ext>
            </a:extLst>
          </p:cNvPr>
          <p:cNvSpPr/>
          <p:nvPr/>
        </p:nvSpPr>
        <p:spPr>
          <a:xfrm>
            <a:off x="11011873" y="4393995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riangolo 34">
            <a:extLst>
              <a:ext uri="{FF2B5EF4-FFF2-40B4-BE49-F238E27FC236}">
                <a16:creationId xmlns:a16="http://schemas.microsoft.com/office/drawing/2014/main" id="{5D5BA838-4733-418B-6588-2205400780B7}"/>
              </a:ext>
            </a:extLst>
          </p:cNvPr>
          <p:cNvSpPr/>
          <p:nvPr/>
        </p:nvSpPr>
        <p:spPr>
          <a:xfrm rot="10800000">
            <a:off x="11011873" y="4802144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4BB4231-3EE0-D41B-8A4B-4E60ACFE2CB4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2E6A635-2A2A-ACA8-66F0-9892497EC5F4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CB56338E-99C0-8DB9-2768-42BE0262FDE5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E4D40F1E-8B40-548C-EB18-8CC5ABC13D74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B769ACA2-97D0-DE66-5AF9-E2F057F1F71F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77EE35A-7556-98BE-EE9C-5E15072F1D93}"/>
              </a:ext>
            </a:extLst>
          </p:cNvPr>
          <p:cNvSpPr txBox="1"/>
          <p:nvPr/>
        </p:nvSpPr>
        <p:spPr>
          <a:xfrm>
            <a:off x="11190130" y="2450402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06C0D89-6CCA-4C29-0053-453A78588233}"/>
              </a:ext>
            </a:extLst>
          </p:cNvPr>
          <p:cNvSpPr txBox="1"/>
          <p:nvPr/>
        </p:nvSpPr>
        <p:spPr>
          <a:xfrm>
            <a:off x="11196654" y="2849487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44BF0BA-88E4-37A8-61CF-F32BE05204F5}"/>
              </a:ext>
            </a:extLst>
          </p:cNvPr>
          <p:cNvSpPr txBox="1"/>
          <p:nvPr/>
        </p:nvSpPr>
        <p:spPr>
          <a:xfrm>
            <a:off x="11212157" y="3183360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8CC3F5CA-2D4E-05EE-A9FF-A3EDB52597C8}"/>
              </a:ext>
            </a:extLst>
          </p:cNvPr>
          <p:cNvSpPr txBox="1"/>
          <p:nvPr/>
        </p:nvSpPr>
        <p:spPr>
          <a:xfrm>
            <a:off x="11212157" y="3537914"/>
            <a:ext cx="4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E83BB4B-F18B-02D0-A36C-B44EDB4C7743}"/>
              </a:ext>
            </a:extLst>
          </p:cNvPr>
          <p:cNvSpPr txBox="1"/>
          <p:nvPr/>
        </p:nvSpPr>
        <p:spPr>
          <a:xfrm>
            <a:off x="11227015" y="3931024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7719026-70FA-3CBE-F915-1E29D16DD78D}"/>
              </a:ext>
            </a:extLst>
          </p:cNvPr>
          <p:cNvSpPr txBox="1"/>
          <p:nvPr/>
        </p:nvSpPr>
        <p:spPr>
          <a:xfrm>
            <a:off x="11227015" y="4321836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3B749F1-E3CD-CD45-440B-AD518D972158}"/>
              </a:ext>
            </a:extLst>
          </p:cNvPr>
          <p:cNvSpPr txBox="1"/>
          <p:nvPr/>
        </p:nvSpPr>
        <p:spPr>
          <a:xfrm>
            <a:off x="11244130" y="4691168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374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Obiettivo Del Progetto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9BB497-9D59-795E-99CF-EEAB263D188B}"/>
              </a:ext>
            </a:extLst>
          </p:cNvPr>
          <p:cNvSpPr txBox="1"/>
          <p:nvPr/>
        </p:nvSpPr>
        <p:spPr>
          <a:xfrm>
            <a:off x="510207" y="2459504"/>
            <a:ext cx="11171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effectLst/>
                <a:latin typeface="Comic Sans MS" panose="030F0902030302020204" pitchFamily="66" charset="0"/>
                <a:cs typeface="Arial" panose="020B0604020202020204" pitchFamily="34" charset="0"/>
              </a:rPr>
              <a:t>Le emozioni svolgono un ruolo importante nella nostra vita quotidiana, infatti influenzano il nostro benessere, le relazioni interpersonali, le decisioni che prendiamo e il modo in cui reagiamo alle situazioni in cui ci troviamo. Le emozioni possono variare molto e comprendere una vasta gamma di stati come la gioia, la tristezza, la rabbia, e molte altre. </a:t>
            </a:r>
            <a:endParaRPr lang="it-IT" sz="2000" i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i="1" dirty="0">
                <a:effectLst/>
                <a:latin typeface="Comic Sans MS" panose="030F0902030302020204" pitchFamily="66" charset="0"/>
                <a:cs typeface="Arial" panose="020B0604020202020204" pitchFamily="34" charset="0"/>
              </a:rPr>
              <a:t>L’obiettivo di questo lavoro è quello di capire se sia possibile individuare l’emozione provata da una persona in modo non invasivo analizzando quella che è la sua camminata. </a:t>
            </a: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3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82453"/>
              </p:ext>
            </p:extLst>
          </p:nvPr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663115" y="1650248"/>
            <a:ext cx="617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con SMOTE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7C0BFD6-FF59-6879-685D-0ACEE82123A7}"/>
              </a:ext>
            </a:extLst>
          </p:cNvPr>
          <p:cNvSpPr/>
          <p:nvPr/>
        </p:nvSpPr>
        <p:spPr>
          <a:xfrm>
            <a:off x="6023941" y="2504435"/>
            <a:ext cx="1368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23188" y="2505955"/>
            <a:ext cx="129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02650"/>
            <a:ext cx="129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6E13002-9D14-2892-E1C9-AE982B0AB6C2}"/>
              </a:ext>
            </a:extLst>
          </p:cNvPr>
          <p:cNvSpPr/>
          <p:nvPr/>
        </p:nvSpPr>
        <p:spPr>
          <a:xfrm>
            <a:off x="6010888" y="3266742"/>
            <a:ext cx="1404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2237" y="3275733"/>
            <a:ext cx="1152000" cy="2410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9752BCB7-0FA9-AF06-7ECD-BD16386F80F6}"/>
              </a:ext>
            </a:extLst>
          </p:cNvPr>
          <p:cNvSpPr/>
          <p:nvPr/>
        </p:nvSpPr>
        <p:spPr>
          <a:xfrm>
            <a:off x="6025960" y="3647314"/>
            <a:ext cx="1584000" cy="2447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26839" y="3639935"/>
            <a:ext cx="1116000" cy="252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38152" y="4377449"/>
            <a:ext cx="147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18C161C-0982-D197-8754-3D0A226CD7E2}"/>
              </a:ext>
            </a:extLst>
          </p:cNvPr>
          <p:cNvSpPr/>
          <p:nvPr/>
        </p:nvSpPr>
        <p:spPr>
          <a:xfrm>
            <a:off x="6038268" y="4738440"/>
            <a:ext cx="1080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39436" y="4739052"/>
            <a:ext cx="97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D18883E-9E1D-DEAD-816D-1BEE410E608B}"/>
              </a:ext>
            </a:extLst>
          </p:cNvPr>
          <p:cNvSpPr/>
          <p:nvPr/>
        </p:nvSpPr>
        <p:spPr>
          <a:xfrm>
            <a:off x="6030164" y="4007169"/>
            <a:ext cx="1152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0392" y="4010664"/>
            <a:ext cx="1008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riangolo 26">
            <a:extLst>
              <a:ext uri="{FF2B5EF4-FFF2-40B4-BE49-F238E27FC236}">
                <a16:creationId xmlns:a16="http://schemas.microsoft.com/office/drawing/2014/main" id="{75111C4B-181F-ADED-5768-385ACCBD4535}"/>
              </a:ext>
            </a:extLst>
          </p:cNvPr>
          <p:cNvSpPr/>
          <p:nvPr/>
        </p:nvSpPr>
        <p:spPr>
          <a:xfrm rot="10800000">
            <a:off x="11020207" y="2567845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riangolo 27">
            <a:extLst>
              <a:ext uri="{FF2B5EF4-FFF2-40B4-BE49-F238E27FC236}">
                <a16:creationId xmlns:a16="http://schemas.microsoft.com/office/drawing/2014/main" id="{5A3EA201-E25B-1013-3F04-0CCAD778EE57}"/>
              </a:ext>
            </a:extLst>
          </p:cNvPr>
          <p:cNvSpPr/>
          <p:nvPr/>
        </p:nvSpPr>
        <p:spPr>
          <a:xfrm>
            <a:off x="11026731" y="2921377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riangolo 30">
            <a:extLst>
              <a:ext uri="{FF2B5EF4-FFF2-40B4-BE49-F238E27FC236}">
                <a16:creationId xmlns:a16="http://schemas.microsoft.com/office/drawing/2014/main" id="{CC41A485-FA86-137F-13BC-97B7A07459FA}"/>
              </a:ext>
            </a:extLst>
          </p:cNvPr>
          <p:cNvSpPr/>
          <p:nvPr/>
        </p:nvSpPr>
        <p:spPr>
          <a:xfrm rot="10800000">
            <a:off x="11020207" y="3309443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riangolo 31">
            <a:extLst>
              <a:ext uri="{FF2B5EF4-FFF2-40B4-BE49-F238E27FC236}">
                <a16:creationId xmlns:a16="http://schemas.microsoft.com/office/drawing/2014/main" id="{D78E9254-0F1C-AC45-107C-9E043B1DD700}"/>
              </a:ext>
            </a:extLst>
          </p:cNvPr>
          <p:cNvSpPr/>
          <p:nvPr/>
        </p:nvSpPr>
        <p:spPr>
          <a:xfrm rot="10800000">
            <a:off x="11026731" y="3665170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F1EED97-F759-39F1-96B4-725CBC7D447D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19EE3E4-7E57-43BA-058F-70B6B6B782A2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31979312-E53A-5B76-9E53-7441EFB04C3D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4813E213-606F-1A43-58D5-053D642AD468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768283D-1017-224C-33D8-A1C18EFBC7C8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riangolo 41">
            <a:extLst>
              <a:ext uri="{FF2B5EF4-FFF2-40B4-BE49-F238E27FC236}">
                <a16:creationId xmlns:a16="http://schemas.microsoft.com/office/drawing/2014/main" id="{A08EB3FB-8E62-8D09-1A89-8996AFEDC87D}"/>
              </a:ext>
            </a:extLst>
          </p:cNvPr>
          <p:cNvSpPr/>
          <p:nvPr/>
        </p:nvSpPr>
        <p:spPr>
          <a:xfrm rot="10800000">
            <a:off x="11020207" y="4067687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iangolo 44">
            <a:extLst>
              <a:ext uri="{FF2B5EF4-FFF2-40B4-BE49-F238E27FC236}">
                <a16:creationId xmlns:a16="http://schemas.microsoft.com/office/drawing/2014/main" id="{F8F351CF-D7F1-B4D1-A3D3-50846A12C27D}"/>
              </a:ext>
            </a:extLst>
          </p:cNvPr>
          <p:cNvSpPr/>
          <p:nvPr/>
        </p:nvSpPr>
        <p:spPr>
          <a:xfrm rot="10800000">
            <a:off x="11026731" y="4786068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8EDF8BE-2B8D-1978-E2EA-6FB423704BEA}"/>
              </a:ext>
            </a:extLst>
          </p:cNvPr>
          <p:cNvSpPr txBox="1"/>
          <p:nvPr/>
        </p:nvSpPr>
        <p:spPr>
          <a:xfrm>
            <a:off x="11211509" y="2466237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C89B0FF-8077-F147-83E0-D2F5F3320E03}"/>
              </a:ext>
            </a:extLst>
          </p:cNvPr>
          <p:cNvSpPr txBox="1"/>
          <p:nvPr/>
        </p:nvSpPr>
        <p:spPr>
          <a:xfrm>
            <a:off x="11227015" y="2838791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E1CFABB8-0CB2-7458-C94B-3C568C811656}"/>
              </a:ext>
            </a:extLst>
          </p:cNvPr>
          <p:cNvSpPr txBox="1"/>
          <p:nvPr/>
        </p:nvSpPr>
        <p:spPr>
          <a:xfrm>
            <a:off x="11232058" y="3204246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C3F8096-BE25-B5CB-BA28-AB5820B8CE05}"/>
              </a:ext>
            </a:extLst>
          </p:cNvPr>
          <p:cNvSpPr txBox="1"/>
          <p:nvPr/>
        </p:nvSpPr>
        <p:spPr>
          <a:xfrm>
            <a:off x="11235253" y="3555757"/>
            <a:ext cx="53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E602F1E-385F-6A6C-39E1-651B0E2A7C07}"/>
              </a:ext>
            </a:extLst>
          </p:cNvPr>
          <p:cNvSpPr txBox="1"/>
          <p:nvPr/>
        </p:nvSpPr>
        <p:spPr>
          <a:xfrm>
            <a:off x="11235254" y="3961380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2AD7C74-7E58-EA53-286D-EB1D97B61C36}"/>
              </a:ext>
            </a:extLst>
          </p:cNvPr>
          <p:cNvSpPr txBox="1"/>
          <p:nvPr/>
        </p:nvSpPr>
        <p:spPr>
          <a:xfrm>
            <a:off x="11244130" y="4683524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644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39141"/>
              </p:ext>
            </p:extLst>
          </p:nvPr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45%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+/- 5%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663115" y="1650248"/>
            <a:ext cx="617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con PCA e SMOTE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16664" y="2514357"/>
            <a:ext cx="1368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02650"/>
            <a:ext cx="147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6664" y="3270943"/>
            <a:ext cx="169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9752BCB7-0FA9-AF06-7ECD-BD16386F80F6}"/>
              </a:ext>
            </a:extLst>
          </p:cNvPr>
          <p:cNvSpPr/>
          <p:nvPr/>
        </p:nvSpPr>
        <p:spPr>
          <a:xfrm>
            <a:off x="6023188" y="3650834"/>
            <a:ext cx="1584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32120" y="3643455"/>
            <a:ext cx="1620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45168" y="4383214"/>
            <a:ext cx="147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45168" y="4742641"/>
            <a:ext cx="111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8644" y="4011748"/>
            <a:ext cx="129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riangolo 26">
            <a:extLst>
              <a:ext uri="{FF2B5EF4-FFF2-40B4-BE49-F238E27FC236}">
                <a16:creationId xmlns:a16="http://schemas.microsoft.com/office/drawing/2014/main" id="{75111C4B-181F-ADED-5768-385ACCBD4535}"/>
              </a:ext>
            </a:extLst>
          </p:cNvPr>
          <p:cNvSpPr/>
          <p:nvPr/>
        </p:nvSpPr>
        <p:spPr>
          <a:xfrm>
            <a:off x="11023795" y="4742222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riangolo 27">
            <a:extLst>
              <a:ext uri="{FF2B5EF4-FFF2-40B4-BE49-F238E27FC236}">
                <a16:creationId xmlns:a16="http://schemas.microsoft.com/office/drawing/2014/main" id="{5A3EA201-E25B-1013-3F04-0CCAD778EE57}"/>
              </a:ext>
            </a:extLst>
          </p:cNvPr>
          <p:cNvSpPr/>
          <p:nvPr/>
        </p:nvSpPr>
        <p:spPr>
          <a:xfrm>
            <a:off x="11026731" y="2921377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F1EED97-F759-39F1-96B4-725CBC7D447D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19EE3E4-7E57-43BA-058F-70B6B6B782A2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31979312-E53A-5B76-9E53-7441EFB04C3D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4813E213-606F-1A43-58D5-053D642AD468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768283D-1017-224C-33D8-A1C18EFBC7C8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2E6CE5-FC1F-FC87-74CA-846DC9DB5C18}"/>
              </a:ext>
            </a:extLst>
          </p:cNvPr>
          <p:cNvSpPr/>
          <p:nvPr/>
        </p:nvSpPr>
        <p:spPr>
          <a:xfrm>
            <a:off x="6016664" y="2515333"/>
            <a:ext cx="10476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C2B3ACDA-EF44-7A4B-6863-C29D98756524}"/>
              </a:ext>
            </a:extLst>
          </p:cNvPr>
          <p:cNvSpPr/>
          <p:nvPr/>
        </p:nvSpPr>
        <p:spPr>
          <a:xfrm rot="10800000">
            <a:off x="11026731" y="2565651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riangolo 34">
            <a:extLst>
              <a:ext uri="{FF2B5EF4-FFF2-40B4-BE49-F238E27FC236}">
                <a16:creationId xmlns:a16="http://schemas.microsoft.com/office/drawing/2014/main" id="{C40BCCD5-9F67-04C8-A2C3-3E4A420FE154}"/>
              </a:ext>
            </a:extLst>
          </p:cNvPr>
          <p:cNvSpPr/>
          <p:nvPr/>
        </p:nvSpPr>
        <p:spPr>
          <a:xfrm>
            <a:off x="11026731" y="3277103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Triangolo 40">
            <a:extLst>
              <a:ext uri="{FF2B5EF4-FFF2-40B4-BE49-F238E27FC236}">
                <a16:creationId xmlns:a16="http://schemas.microsoft.com/office/drawing/2014/main" id="{8779316F-1B4B-0C1A-B721-8A5B8C1D6406}"/>
              </a:ext>
            </a:extLst>
          </p:cNvPr>
          <p:cNvSpPr/>
          <p:nvPr/>
        </p:nvSpPr>
        <p:spPr>
          <a:xfrm>
            <a:off x="11026731" y="3659445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riangolo 41">
            <a:extLst>
              <a:ext uri="{FF2B5EF4-FFF2-40B4-BE49-F238E27FC236}">
                <a16:creationId xmlns:a16="http://schemas.microsoft.com/office/drawing/2014/main" id="{254F1887-676A-8D4C-2A8E-576D822FC89E}"/>
              </a:ext>
            </a:extLst>
          </p:cNvPr>
          <p:cNvSpPr/>
          <p:nvPr/>
        </p:nvSpPr>
        <p:spPr>
          <a:xfrm>
            <a:off x="11026731" y="4017254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95FD961-66AC-CAFB-6C67-319ED60518B2}"/>
              </a:ext>
            </a:extLst>
          </p:cNvPr>
          <p:cNvSpPr txBox="1"/>
          <p:nvPr/>
        </p:nvSpPr>
        <p:spPr>
          <a:xfrm>
            <a:off x="11224079" y="2456075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98A5179-A9DB-3BA0-146C-52D5318F69E6}"/>
              </a:ext>
            </a:extLst>
          </p:cNvPr>
          <p:cNvSpPr txBox="1"/>
          <p:nvPr/>
        </p:nvSpPr>
        <p:spPr>
          <a:xfrm>
            <a:off x="11238304" y="2831068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D1830D-41B0-66AF-1370-4652696E6DFB}"/>
              </a:ext>
            </a:extLst>
          </p:cNvPr>
          <p:cNvSpPr txBox="1"/>
          <p:nvPr/>
        </p:nvSpPr>
        <p:spPr>
          <a:xfrm>
            <a:off x="11238304" y="3179247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D3B63F2-A25F-4CDE-E438-4F6CE4EE61B4}"/>
              </a:ext>
            </a:extLst>
          </p:cNvPr>
          <p:cNvSpPr txBox="1"/>
          <p:nvPr/>
        </p:nvSpPr>
        <p:spPr>
          <a:xfrm>
            <a:off x="11241528" y="3584338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1B5D4DD-912A-0DD5-6352-D87F1D1534B4}"/>
              </a:ext>
            </a:extLst>
          </p:cNvPr>
          <p:cNvSpPr txBox="1"/>
          <p:nvPr/>
        </p:nvSpPr>
        <p:spPr>
          <a:xfrm>
            <a:off x="11241528" y="3929451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429E3FD-D8AE-9E14-ABC4-7D49155700E8}"/>
              </a:ext>
            </a:extLst>
          </p:cNvPr>
          <p:cNvSpPr txBox="1"/>
          <p:nvPr/>
        </p:nvSpPr>
        <p:spPr>
          <a:xfrm>
            <a:off x="11254576" y="4648231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5856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96148"/>
              </p:ext>
            </p:extLst>
          </p:nvPr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+/- 10%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663115" y="1650248"/>
            <a:ext cx="617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con Data 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Augmentation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 con più 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Gait</a:t>
            </a:r>
            <a:endParaRPr lang="it-IT" sz="2000" b="1" dirty="0"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16664" y="2514357"/>
            <a:ext cx="1368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810788-0511-0BD7-C607-34400BD62437}"/>
              </a:ext>
            </a:extLst>
          </p:cNvPr>
          <p:cNvSpPr/>
          <p:nvPr/>
        </p:nvSpPr>
        <p:spPr>
          <a:xfrm>
            <a:off x="6023188" y="2907081"/>
            <a:ext cx="147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02650"/>
            <a:ext cx="133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278CE00-7A61-B203-BB10-7A4470052DCC}"/>
              </a:ext>
            </a:extLst>
          </p:cNvPr>
          <p:cNvSpPr/>
          <p:nvPr/>
        </p:nvSpPr>
        <p:spPr>
          <a:xfrm>
            <a:off x="6023188" y="3270942"/>
            <a:ext cx="1692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6664" y="3270943"/>
            <a:ext cx="111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9752BCB7-0FA9-AF06-7ECD-BD16386F80F6}"/>
              </a:ext>
            </a:extLst>
          </p:cNvPr>
          <p:cNvSpPr/>
          <p:nvPr/>
        </p:nvSpPr>
        <p:spPr>
          <a:xfrm>
            <a:off x="6023188" y="3650834"/>
            <a:ext cx="1620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32120" y="3643455"/>
            <a:ext cx="129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A9D4DC1E-F911-203A-1588-8AF28A2BC1C1}"/>
              </a:ext>
            </a:extLst>
          </p:cNvPr>
          <p:cNvSpPr/>
          <p:nvPr/>
        </p:nvSpPr>
        <p:spPr>
          <a:xfrm>
            <a:off x="6036129" y="4380110"/>
            <a:ext cx="147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45168" y="4383214"/>
            <a:ext cx="140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19027943-1BCA-BFC4-D538-A9A309B98DBF}"/>
              </a:ext>
            </a:extLst>
          </p:cNvPr>
          <p:cNvSpPr/>
          <p:nvPr/>
        </p:nvSpPr>
        <p:spPr>
          <a:xfrm>
            <a:off x="6045168" y="4738217"/>
            <a:ext cx="111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45168" y="4742641"/>
            <a:ext cx="86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E5555C79-50D7-6A66-D809-91270AA1F967}"/>
              </a:ext>
            </a:extLst>
          </p:cNvPr>
          <p:cNvSpPr/>
          <p:nvPr/>
        </p:nvSpPr>
        <p:spPr>
          <a:xfrm>
            <a:off x="6032120" y="4014921"/>
            <a:ext cx="129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8644" y="4011748"/>
            <a:ext cx="122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riangolo 27">
            <a:extLst>
              <a:ext uri="{FF2B5EF4-FFF2-40B4-BE49-F238E27FC236}">
                <a16:creationId xmlns:a16="http://schemas.microsoft.com/office/drawing/2014/main" id="{5A3EA201-E25B-1013-3F04-0CCAD778EE57}"/>
              </a:ext>
            </a:extLst>
          </p:cNvPr>
          <p:cNvSpPr/>
          <p:nvPr/>
        </p:nvSpPr>
        <p:spPr>
          <a:xfrm rot="10800000">
            <a:off x="11023795" y="2959940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F1EED97-F759-39F1-96B4-725CBC7D447D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19EE3E4-7E57-43BA-058F-70B6B6B782A2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31979312-E53A-5B76-9E53-7441EFB04C3D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4813E213-606F-1A43-58D5-053D642AD468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768283D-1017-224C-33D8-A1C18EFBC7C8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2E6CE5-FC1F-FC87-74CA-846DC9DB5C18}"/>
              </a:ext>
            </a:extLst>
          </p:cNvPr>
          <p:cNvSpPr/>
          <p:nvPr/>
        </p:nvSpPr>
        <p:spPr>
          <a:xfrm>
            <a:off x="6016664" y="2515333"/>
            <a:ext cx="140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C2B3ACDA-EF44-7A4B-6863-C29D98756524}"/>
              </a:ext>
            </a:extLst>
          </p:cNvPr>
          <p:cNvSpPr/>
          <p:nvPr/>
        </p:nvSpPr>
        <p:spPr>
          <a:xfrm>
            <a:off x="11026731" y="2565651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riangolo 38">
            <a:extLst>
              <a:ext uri="{FF2B5EF4-FFF2-40B4-BE49-F238E27FC236}">
                <a16:creationId xmlns:a16="http://schemas.microsoft.com/office/drawing/2014/main" id="{5D6CEDED-9F5C-0E50-02F4-B3E6C8C185C6}"/>
              </a:ext>
            </a:extLst>
          </p:cNvPr>
          <p:cNvSpPr/>
          <p:nvPr/>
        </p:nvSpPr>
        <p:spPr>
          <a:xfrm rot="10800000">
            <a:off x="11023795" y="3309681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Triangolo 42">
            <a:extLst>
              <a:ext uri="{FF2B5EF4-FFF2-40B4-BE49-F238E27FC236}">
                <a16:creationId xmlns:a16="http://schemas.microsoft.com/office/drawing/2014/main" id="{C268184C-C796-1A49-459D-4101934D2D8B}"/>
              </a:ext>
            </a:extLst>
          </p:cNvPr>
          <p:cNvSpPr/>
          <p:nvPr/>
        </p:nvSpPr>
        <p:spPr>
          <a:xfrm rot="10800000">
            <a:off x="11023795" y="3682193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iangolo 44">
            <a:extLst>
              <a:ext uri="{FF2B5EF4-FFF2-40B4-BE49-F238E27FC236}">
                <a16:creationId xmlns:a16="http://schemas.microsoft.com/office/drawing/2014/main" id="{0EE87AAC-CFE6-CAA1-2CCC-451B5FB4658E}"/>
              </a:ext>
            </a:extLst>
          </p:cNvPr>
          <p:cNvSpPr/>
          <p:nvPr/>
        </p:nvSpPr>
        <p:spPr>
          <a:xfrm rot="10800000">
            <a:off x="11023795" y="4049984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riangolo 47">
            <a:extLst>
              <a:ext uri="{FF2B5EF4-FFF2-40B4-BE49-F238E27FC236}">
                <a16:creationId xmlns:a16="http://schemas.microsoft.com/office/drawing/2014/main" id="{B614C084-F3B9-E91E-E32B-64394DDD5B50}"/>
              </a:ext>
            </a:extLst>
          </p:cNvPr>
          <p:cNvSpPr/>
          <p:nvPr/>
        </p:nvSpPr>
        <p:spPr>
          <a:xfrm rot="10800000">
            <a:off x="11000555" y="4432326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Triangolo 48">
            <a:extLst>
              <a:ext uri="{FF2B5EF4-FFF2-40B4-BE49-F238E27FC236}">
                <a16:creationId xmlns:a16="http://schemas.microsoft.com/office/drawing/2014/main" id="{FA393E38-F801-0794-2012-6A19A64293CA}"/>
              </a:ext>
            </a:extLst>
          </p:cNvPr>
          <p:cNvSpPr/>
          <p:nvPr/>
        </p:nvSpPr>
        <p:spPr>
          <a:xfrm rot="10800000">
            <a:off x="11000555" y="4800117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518FA72A-1E67-983C-B4E0-2BF2C3F60D6F}"/>
              </a:ext>
            </a:extLst>
          </p:cNvPr>
          <p:cNvSpPr txBox="1"/>
          <p:nvPr/>
        </p:nvSpPr>
        <p:spPr>
          <a:xfrm>
            <a:off x="11208130" y="2491162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516B1B3-8B78-0FB6-0C69-7CBBAC2C8E2E}"/>
              </a:ext>
            </a:extLst>
          </p:cNvPr>
          <p:cNvSpPr txBox="1"/>
          <p:nvPr/>
        </p:nvSpPr>
        <p:spPr>
          <a:xfrm>
            <a:off x="11214654" y="2846483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68CA28B9-7B3B-C9EB-77DB-3940522834BF}"/>
              </a:ext>
            </a:extLst>
          </p:cNvPr>
          <p:cNvSpPr txBox="1"/>
          <p:nvPr/>
        </p:nvSpPr>
        <p:spPr>
          <a:xfrm>
            <a:off x="11224079" y="3204048"/>
            <a:ext cx="47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7FDEFF3-FCCF-9BDD-1114-419A436C7D2F}"/>
              </a:ext>
            </a:extLst>
          </p:cNvPr>
          <p:cNvSpPr txBox="1"/>
          <p:nvPr/>
        </p:nvSpPr>
        <p:spPr>
          <a:xfrm>
            <a:off x="11224079" y="3582883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AC09D6A2-3023-FB93-FBE7-F29725EBC885}"/>
              </a:ext>
            </a:extLst>
          </p:cNvPr>
          <p:cNvSpPr txBox="1"/>
          <p:nvPr/>
        </p:nvSpPr>
        <p:spPr>
          <a:xfrm>
            <a:off x="11238304" y="3939247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7413BFAE-64D2-498A-01B6-BB1F9214BB35}"/>
              </a:ext>
            </a:extLst>
          </p:cNvPr>
          <p:cNvSpPr txBox="1"/>
          <p:nvPr/>
        </p:nvSpPr>
        <p:spPr>
          <a:xfrm>
            <a:off x="11236505" y="4333815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5E5F136-361C-A6B2-9B4A-A99EFB4B840A}"/>
              </a:ext>
            </a:extLst>
          </p:cNvPr>
          <p:cNvSpPr txBox="1"/>
          <p:nvPr/>
        </p:nvSpPr>
        <p:spPr>
          <a:xfrm>
            <a:off x="11208130" y="4698171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692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543863"/>
              </p:ext>
            </p:extLst>
          </p:nvPr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+/- 8%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+/- 15%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970759" y="1418775"/>
            <a:ext cx="64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con PCA e Data 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Augmentation</a:t>
            </a:r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 con più </a:t>
            </a:r>
            <a:r>
              <a:rPr lang="it-IT" sz="20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Gait</a:t>
            </a:r>
            <a:endParaRPr lang="it-IT" sz="2000" b="1" dirty="0"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16664" y="2514357"/>
            <a:ext cx="1404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810788-0511-0BD7-C607-34400BD62437}"/>
              </a:ext>
            </a:extLst>
          </p:cNvPr>
          <p:cNvSpPr/>
          <p:nvPr/>
        </p:nvSpPr>
        <p:spPr>
          <a:xfrm>
            <a:off x="6023188" y="2907081"/>
            <a:ext cx="147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02650"/>
            <a:ext cx="122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278CE00-7A61-B203-BB10-7A4470052DCC}"/>
              </a:ext>
            </a:extLst>
          </p:cNvPr>
          <p:cNvSpPr/>
          <p:nvPr/>
        </p:nvSpPr>
        <p:spPr>
          <a:xfrm>
            <a:off x="6023188" y="3270942"/>
            <a:ext cx="1692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6664" y="3270943"/>
            <a:ext cx="122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9752BCB7-0FA9-AF06-7ECD-BD16386F80F6}"/>
              </a:ext>
            </a:extLst>
          </p:cNvPr>
          <p:cNvSpPr/>
          <p:nvPr/>
        </p:nvSpPr>
        <p:spPr>
          <a:xfrm>
            <a:off x="6023188" y="3650834"/>
            <a:ext cx="1620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32120" y="3643455"/>
            <a:ext cx="133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A9D4DC1E-F911-203A-1588-8AF28A2BC1C1}"/>
              </a:ext>
            </a:extLst>
          </p:cNvPr>
          <p:cNvSpPr/>
          <p:nvPr/>
        </p:nvSpPr>
        <p:spPr>
          <a:xfrm>
            <a:off x="6036129" y="4380110"/>
            <a:ext cx="147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45168" y="4383214"/>
            <a:ext cx="1404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19027943-1BCA-BFC4-D538-A9A309B98DBF}"/>
              </a:ext>
            </a:extLst>
          </p:cNvPr>
          <p:cNvSpPr/>
          <p:nvPr/>
        </p:nvSpPr>
        <p:spPr>
          <a:xfrm>
            <a:off x="6045168" y="4738217"/>
            <a:ext cx="111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45168" y="4742641"/>
            <a:ext cx="97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E5555C79-50D7-6A66-D809-91270AA1F967}"/>
              </a:ext>
            </a:extLst>
          </p:cNvPr>
          <p:cNvSpPr/>
          <p:nvPr/>
        </p:nvSpPr>
        <p:spPr>
          <a:xfrm>
            <a:off x="6032120" y="4014921"/>
            <a:ext cx="1296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8644" y="4011748"/>
            <a:ext cx="151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riangolo 27">
            <a:extLst>
              <a:ext uri="{FF2B5EF4-FFF2-40B4-BE49-F238E27FC236}">
                <a16:creationId xmlns:a16="http://schemas.microsoft.com/office/drawing/2014/main" id="{5A3EA201-E25B-1013-3F04-0CCAD778EE57}"/>
              </a:ext>
            </a:extLst>
          </p:cNvPr>
          <p:cNvSpPr/>
          <p:nvPr/>
        </p:nvSpPr>
        <p:spPr>
          <a:xfrm rot="10800000">
            <a:off x="11023795" y="2959940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F1EED97-F759-39F1-96B4-725CBC7D447D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19EE3E4-7E57-43BA-058F-70B6B6B782A2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31979312-E53A-5B76-9E53-7441EFB04C3D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4813E213-606F-1A43-58D5-053D642AD468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768283D-1017-224C-33D8-A1C18EFBC7C8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2E6CE5-FC1F-FC87-74CA-846DC9DB5C18}"/>
              </a:ext>
            </a:extLst>
          </p:cNvPr>
          <p:cNvSpPr/>
          <p:nvPr/>
        </p:nvSpPr>
        <p:spPr>
          <a:xfrm>
            <a:off x="6016664" y="2515333"/>
            <a:ext cx="115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C2B3ACDA-EF44-7A4B-6863-C29D98756524}"/>
              </a:ext>
            </a:extLst>
          </p:cNvPr>
          <p:cNvSpPr/>
          <p:nvPr/>
        </p:nvSpPr>
        <p:spPr>
          <a:xfrm rot="10800000">
            <a:off x="11026731" y="2565651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riangolo 38">
            <a:extLst>
              <a:ext uri="{FF2B5EF4-FFF2-40B4-BE49-F238E27FC236}">
                <a16:creationId xmlns:a16="http://schemas.microsoft.com/office/drawing/2014/main" id="{5D6CEDED-9F5C-0E50-02F4-B3E6C8C185C6}"/>
              </a:ext>
            </a:extLst>
          </p:cNvPr>
          <p:cNvSpPr/>
          <p:nvPr/>
        </p:nvSpPr>
        <p:spPr>
          <a:xfrm rot="10800000">
            <a:off x="11023795" y="3309681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Triangolo 42">
            <a:extLst>
              <a:ext uri="{FF2B5EF4-FFF2-40B4-BE49-F238E27FC236}">
                <a16:creationId xmlns:a16="http://schemas.microsoft.com/office/drawing/2014/main" id="{C268184C-C796-1A49-459D-4101934D2D8B}"/>
              </a:ext>
            </a:extLst>
          </p:cNvPr>
          <p:cNvSpPr/>
          <p:nvPr/>
        </p:nvSpPr>
        <p:spPr>
          <a:xfrm rot="10800000">
            <a:off x="11023795" y="3682193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iangolo 44">
            <a:extLst>
              <a:ext uri="{FF2B5EF4-FFF2-40B4-BE49-F238E27FC236}">
                <a16:creationId xmlns:a16="http://schemas.microsoft.com/office/drawing/2014/main" id="{0EE87AAC-CFE6-CAA1-2CCC-451B5FB4658E}"/>
              </a:ext>
            </a:extLst>
          </p:cNvPr>
          <p:cNvSpPr/>
          <p:nvPr/>
        </p:nvSpPr>
        <p:spPr>
          <a:xfrm>
            <a:off x="11023795" y="4049984"/>
            <a:ext cx="200284" cy="17362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Triangolo 48">
            <a:extLst>
              <a:ext uri="{FF2B5EF4-FFF2-40B4-BE49-F238E27FC236}">
                <a16:creationId xmlns:a16="http://schemas.microsoft.com/office/drawing/2014/main" id="{FA393E38-F801-0794-2012-6A19A64293CA}"/>
              </a:ext>
            </a:extLst>
          </p:cNvPr>
          <p:cNvSpPr/>
          <p:nvPr/>
        </p:nvSpPr>
        <p:spPr>
          <a:xfrm rot="10800000">
            <a:off x="11000555" y="4800117"/>
            <a:ext cx="200284" cy="1736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0F0576E-C669-F8A8-E6E2-9C1222E0C6BD}"/>
              </a:ext>
            </a:extLst>
          </p:cNvPr>
          <p:cNvSpPr txBox="1"/>
          <p:nvPr/>
        </p:nvSpPr>
        <p:spPr>
          <a:xfrm>
            <a:off x="11224079" y="2457986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6B32A83-A595-ADC5-F955-BE3095DA8BB7}"/>
              </a:ext>
            </a:extLst>
          </p:cNvPr>
          <p:cNvSpPr txBox="1"/>
          <p:nvPr/>
        </p:nvSpPr>
        <p:spPr>
          <a:xfrm>
            <a:off x="11224079" y="2835988"/>
            <a:ext cx="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8C81DD2-BD4A-3CA0-4635-B15697E08925}"/>
              </a:ext>
            </a:extLst>
          </p:cNvPr>
          <p:cNvSpPr txBox="1"/>
          <p:nvPr/>
        </p:nvSpPr>
        <p:spPr>
          <a:xfrm>
            <a:off x="11230781" y="3208269"/>
            <a:ext cx="4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96E72A3-7418-F7C8-911C-DDA29CB78914}"/>
              </a:ext>
            </a:extLst>
          </p:cNvPr>
          <p:cNvSpPr txBox="1"/>
          <p:nvPr/>
        </p:nvSpPr>
        <p:spPr>
          <a:xfrm>
            <a:off x="11224079" y="3589220"/>
            <a:ext cx="4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A3342A1-33FC-BB04-A9C5-6547FD332203}"/>
              </a:ext>
            </a:extLst>
          </p:cNvPr>
          <p:cNvSpPr txBox="1"/>
          <p:nvPr/>
        </p:nvSpPr>
        <p:spPr>
          <a:xfrm>
            <a:off x="11236178" y="3956032"/>
            <a:ext cx="4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50891DE5-B612-09CC-F434-0FB0E459A253}"/>
              </a:ext>
            </a:extLst>
          </p:cNvPr>
          <p:cNvSpPr txBox="1"/>
          <p:nvPr/>
        </p:nvSpPr>
        <p:spPr>
          <a:xfrm>
            <a:off x="11194339" y="4714155"/>
            <a:ext cx="4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957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E766D604-7D52-DC00-8414-134279CF898B}"/>
              </a:ext>
            </a:extLst>
          </p:cNvPr>
          <p:cNvGraphicFramePr>
            <a:graphicFrameLocks noGrp="1"/>
          </p:cNvGraphicFramePr>
          <p:nvPr/>
        </p:nvGraphicFramePr>
        <p:xfrm>
          <a:off x="3954977" y="2488867"/>
          <a:ext cx="743606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117">
                  <a:extLst>
                    <a:ext uri="{9D8B030D-6E8A-4147-A177-3AD203B41FA5}">
                      <a16:colId xmlns:a16="http://schemas.microsoft.com/office/drawing/2014/main" val="1413890689"/>
                    </a:ext>
                  </a:extLst>
                </a:gridCol>
                <a:gridCol w="3976964">
                  <a:extLst>
                    <a:ext uri="{9D8B030D-6E8A-4147-A177-3AD203B41FA5}">
                      <a16:colId xmlns:a16="http://schemas.microsoft.com/office/drawing/2014/main" val="41097990"/>
                    </a:ext>
                  </a:extLst>
                </a:gridCol>
                <a:gridCol w="500538">
                  <a:extLst>
                    <a:ext uri="{9D8B030D-6E8A-4147-A177-3AD203B41FA5}">
                      <a16:colId xmlns:a16="http://schemas.microsoft.com/office/drawing/2014/main" val="4241874469"/>
                    </a:ext>
                  </a:extLst>
                </a:gridCol>
                <a:gridCol w="1120443">
                  <a:extLst>
                    <a:ext uri="{9D8B030D-6E8A-4147-A177-3AD203B41FA5}">
                      <a16:colId xmlns:a16="http://schemas.microsoft.com/office/drawing/2014/main" val="3478717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SVM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6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Decision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Tree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+/- 14%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3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Random </a:t>
                      </a:r>
                      <a:r>
                        <a:rPr lang="it-IT" sz="1600" b="1" dirty="0" err="1"/>
                        <a:t>Forest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47%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+/- 13%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/>
                        <a:t>XGB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45%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+/- 5%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9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Perceptron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6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IT" sz="1600" b="1" dirty="0" err="1"/>
                        <a:t>Logistic</a:t>
                      </a:r>
                      <a:r>
                        <a:rPr lang="it-IT" sz="1600" b="1" dirty="0"/>
                        <a:t> </a:t>
                      </a:r>
                      <a:r>
                        <a:rPr lang="it-IT" sz="1600" b="1" dirty="0" err="1"/>
                        <a:t>Regression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+/- 12%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KNN</a:t>
                      </a:r>
                      <a:endParaRPr lang="it-IT" sz="1600" b="1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+/- 6%</a:t>
                      </a:r>
                      <a:endParaRPr lang="it-IT" sz="1400" dirty="0"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46920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Esperimenti Machine Learning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73D0C4-92DB-D053-1E2B-C3CF593AEE0D}"/>
              </a:ext>
            </a:extLst>
          </p:cNvPr>
          <p:cNvSpPr/>
          <p:nvPr/>
        </p:nvSpPr>
        <p:spPr>
          <a:xfrm>
            <a:off x="1282148" y="219654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0E4F0F-9EBE-963A-31DA-AE9B2BAC3F31}"/>
              </a:ext>
            </a:extLst>
          </p:cNvPr>
          <p:cNvSpPr/>
          <p:nvPr/>
        </p:nvSpPr>
        <p:spPr>
          <a:xfrm>
            <a:off x="1282148" y="1401419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1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1AD1A39-7CD4-060A-8A2B-7E620EDB54D0}"/>
              </a:ext>
            </a:extLst>
          </p:cNvPr>
          <p:cNvSpPr/>
          <p:nvPr/>
        </p:nvSpPr>
        <p:spPr>
          <a:xfrm>
            <a:off x="1302026" y="2991678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F0D2C6F-FC30-6436-42AA-40668CACC172}"/>
              </a:ext>
            </a:extLst>
          </p:cNvPr>
          <p:cNvSpPr/>
          <p:nvPr/>
        </p:nvSpPr>
        <p:spPr>
          <a:xfrm>
            <a:off x="1302026" y="3786807"/>
            <a:ext cx="1987826" cy="58640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Comic Sans MS" panose="030F0902030302020204" pitchFamily="66" charset="0"/>
              </a:rPr>
              <a:t>Pipeline 4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A011FC9-B3C2-246A-CD27-BDD5A00BEC42}"/>
              </a:ext>
            </a:extLst>
          </p:cNvPr>
          <p:cNvSpPr/>
          <p:nvPr/>
        </p:nvSpPr>
        <p:spPr>
          <a:xfrm>
            <a:off x="1302026" y="4581936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5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3876331-9133-4A0C-B83D-33EBC84A6BED}"/>
              </a:ext>
            </a:extLst>
          </p:cNvPr>
          <p:cNvSpPr/>
          <p:nvPr/>
        </p:nvSpPr>
        <p:spPr>
          <a:xfrm>
            <a:off x="1282148" y="5377065"/>
            <a:ext cx="1987826" cy="586408"/>
          </a:xfrm>
          <a:prstGeom prst="roundRect">
            <a:avLst/>
          </a:prstGeom>
          <a:solidFill>
            <a:srgbClr val="002060">
              <a:alpha val="40000"/>
            </a:srgbClr>
          </a:solidFill>
          <a:ln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lt1">
                    <a:alpha val="40000"/>
                  </a:schemeClr>
                </a:solidFill>
                <a:latin typeface="Comic Sans MS" panose="030F0902030302020204" pitchFamily="66" charset="0"/>
              </a:rPr>
              <a:t>Pipeline 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F53A22-45A2-2568-8EC1-F3FB4206F40D}"/>
              </a:ext>
            </a:extLst>
          </p:cNvPr>
          <p:cNvSpPr txBox="1"/>
          <p:nvPr/>
        </p:nvSpPr>
        <p:spPr>
          <a:xfrm>
            <a:off x="4663115" y="1650248"/>
            <a:ext cx="617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2000" b="1" dirty="0">
                <a:latin typeface="Comic Sans MS" panose="030F0902030302020204" pitchFamily="66" charset="0"/>
                <a:cs typeface="Arial" panose="020B0604020202020204" pitchFamily="34" charset="0"/>
              </a:rPr>
              <a:t>Pipeline con PCA e SMOTE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A80BA51-E531-4349-235D-25615A664B3F}"/>
              </a:ext>
            </a:extLst>
          </p:cNvPr>
          <p:cNvSpPr/>
          <p:nvPr/>
        </p:nvSpPr>
        <p:spPr>
          <a:xfrm>
            <a:off x="6010140" y="2510156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4220D5-FFD8-8261-9C9F-4739853C8888}"/>
              </a:ext>
            </a:extLst>
          </p:cNvPr>
          <p:cNvSpPr/>
          <p:nvPr/>
        </p:nvSpPr>
        <p:spPr>
          <a:xfrm>
            <a:off x="6016664" y="2514357"/>
            <a:ext cx="1368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761528D-F5D6-BE8C-E0D5-C6E48F8AB88C}"/>
              </a:ext>
            </a:extLst>
          </p:cNvPr>
          <p:cNvSpPr/>
          <p:nvPr/>
        </p:nvSpPr>
        <p:spPr>
          <a:xfrm>
            <a:off x="6016664" y="2898449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887FBDA-9E3A-D88F-91D1-4EC59EF32023}"/>
              </a:ext>
            </a:extLst>
          </p:cNvPr>
          <p:cNvSpPr/>
          <p:nvPr/>
        </p:nvSpPr>
        <p:spPr>
          <a:xfrm>
            <a:off x="6023188" y="2902650"/>
            <a:ext cx="147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7B62782-1749-890A-2182-BB85936D4A6C}"/>
              </a:ext>
            </a:extLst>
          </p:cNvPr>
          <p:cNvSpPr/>
          <p:nvPr/>
        </p:nvSpPr>
        <p:spPr>
          <a:xfrm>
            <a:off x="6010140" y="3266742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998A88-5239-E6DC-8187-4B84D68E1813}"/>
              </a:ext>
            </a:extLst>
          </p:cNvPr>
          <p:cNvSpPr/>
          <p:nvPr/>
        </p:nvSpPr>
        <p:spPr>
          <a:xfrm>
            <a:off x="6016664" y="3270943"/>
            <a:ext cx="1692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C936FC-BCC4-CC27-7644-69FBCE468177}"/>
              </a:ext>
            </a:extLst>
          </p:cNvPr>
          <p:cNvSpPr/>
          <p:nvPr/>
        </p:nvSpPr>
        <p:spPr>
          <a:xfrm>
            <a:off x="6025596" y="3639254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9752BCB7-0FA9-AF06-7ECD-BD16386F80F6}"/>
              </a:ext>
            </a:extLst>
          </p:cNvPr>
          <p:cNvSpPr/>
          <p:nvPr/>
        </p:nvSpPr>
        <p:spPr>
          <a:xfrm>
            <a:off x="6023188" y="3650834"/>
            <a:ext cx="1584000" cy="2595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BC5F1BB-DBAF-B762-B2A7-8192CAC133C2}"/>
              </a:ext>
            </a:extLst>
          </p:cNvPr>
          <p:cNvSpPr/>
          <p:nvPr/>
        </p:nvSpPr>
        <p:spPr>
          <a:xfrm>
            <a:off x="6032120" y="3643455"/>
            <a:ext cx="1620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E9585D8-5A83-E2EB-5A05-6C8AFAB1AD03}"/>
              </a:ext>
            </a:extLst>
          </p:cNvPr>
          <p:cNvSpPr/>
          <p:nvPr/>
        </p:nvSpPr>
        <p:spPr>
          <a:xfrm>
            <a:off x="6038644" y="4379013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6DB1E2D-1BF2-EB59-701B-B66FD980F718}"/>
              </a:ext>
            </a:extLst>
          </p:cNvPr>
          <p:cNvSpPr/>
          <p:nvPr/>
        </p:nvSpPr>
        <p:spPr>
          <a:xfrm>
            <a:off x="6045168" y="4383214"/>
            <a:ext cx="147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75BBD7E-F21E-F559-8E6B-FCCE8ACF17B1}"/>
              </a:ext>
            </a:extLst>
          </p:cNvPr>
          <p:cNvSpPr/>
          <p:nvPr/>
        </p:nvSpPr>
        <p:spPr>
          <a:xfrm>
            <a:off x="6038644" y="4738440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FAEDB12-3D92-19FA-6E3E-7CB62B1DD5E1}"/>
              </a:ext>
            </a:extLst>
          </p:cNvPr>
          <p:cNvSpPr/>
          <p:nvPr/>
        </p:nvSpPr>
        <p:spPr>
          <a:xfrm>
            <a:off x="6045168" y="4742641"/>
            <a:ext cx="111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2193590-36BF-D46B-8553-2FE71C98EDC3}"/>
              </a:ext>
            </a:extLst>
          </p:cNvPr>
          <p:cNvSpPr/>
          <p:nvPr/>
        </p:nvSpPr>
        <p:spPr>
          <a:xfrm>
            <a:off x="6032120" y="4007547"/>
            <a:ext cx="3600000" cy="2595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22EE2F9-2398-3E58-4D90-DC6F7FF103DA}"/>
              </a:ext>
            </a:extLst>
          </p:cNvPr>
          <p:cNvSpPr/>
          <p:nvPr/>
        </p:nvSpPr>
        <p:spPr>
          <a:xfrm>
            <a:off x="6038644" y="4011748"/>
            <a:ext cx="12960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F1EED97-F759-39F1-96B4-725CBC7D447D}"/>
              </a:ext>
            </a:extLst>
          </p:cNvPr>
          <p:cNvGrpSpPr/>
          <p:nvPr/>
        </p:nvGrpSpPr>
        <p:grpSpPr>
          <a:xfrm>
            <a:off x="6167044" y="5152220"/>
            <a:ext cx="3407851" cy="279747"/>
            <a:chOff x="6167044" y="5152220"/>
            <a:chExt cx="3407851" cy="279747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19EE3E4-7E57-43BA-058F-70B6B6B782A2}"/>
                </a:ext>
              </a:extLst>
            </p:cNvPr>
            <p:cNvSpPr/>
            <p:nvPr/>
          </p:nvSpPr>
          <p:spPr>
            <a:xfrm>
              <a:off x="6167044" y="5183353"/>
              <a:ext cx="199380" cy="184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31979312-E53A-5B76-9E53-7441EFB04C3D}"/>
                </a:ext>
              </a:extLst>
            </p:cNvPr>
            <p:cNvSpPr/>
            <p:nvPr/>
          </p:nvSpPr>
          <p:spPr>
            <a:xfrm>
              <a:off x="7849303" y="5189338"/>
              <a:ext cx="199380" cy="18496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4813E213-606F-1A43-58D5-053D642AD468}"/>
                </a:ext>
              </a:extLst>
            </p:cNvPr>
            <p:cNvSpPr txBox="1"/>
            <p:nvPr/>
          </p:nvSpPr>
          <p:spPr>
            <a:xfrm>
              <a:off x="6377081" y="5154968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Current</a:t>
              </a:r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768283D-1017-224C-33D8-A1C18EFBC7C8}"/>
                </a:ext>
              </a:extLst>
            </p:cNvPr>
            <p:cNvSpPr txBox="1"/>
            <p:nvPr/>
          </p:nvSpPr>
          <p:spPr>
            <a:xfrm>
              <a:off x="8074576" y="5152220"/>
              <a:ext cx="1500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Best </a:t>
              </a:r>
              <a:r>
                <a:rPr lang="it-IT" sz="1200" b="1" dirty="0" err="1">
                  <a:latin typeface="Comic Sans MS" panose="030F0902030302020204" pitchFamily="66" charset="0"/>
                  <a:cs typeface="Arial" panose="020B0604020202020204" pitchFamily="34" charset="0"/>
                </a:rPr>
                <a:t>Accuracy</a:t>
              </a:r>
              <a:endParaRPr lang="it-IT" sz="1200" b="1" dirty="0">
                <a:latin typeface="Comic Sans MS" panose="030F0902030302020204" pitchFamily="66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2E6CE5-FC1F-FC87-74CA-846DC9DB5C18}"/>
              </a:ext>
            </a:extLst>
          </p:cNvPr>
          <p:cNvSpPr/>
          <p:nvPr/>
        </p:nvSpPr>
        <p:spPr>
          <a:xfrm>
            <a:off x="6016664" y="2515333"/>
            <a:ext cx="1047600" cy="25950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F970F70-C98E-B6ED-1759-FA6C5EAD8A3B}"/>
              </a:ext>
            </a:extLst>
          </p:cNvPr>
          <p:cNvSpPr txBox="1"/>
          <p:nvPr/>
        </p:nvSpPr>
        <p:spPr>
          <a:xfrm>
            <a:off x="11232572" y="3515422"/>
            <a:ext cx="60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FFC000"/>
                </a:solidFill>
                <a:latin typeface="Comic Sans MS" panose="030F0902030302020204" pitchFamily="66" charset="0"/>
              </a:rPr>
              <a:t>The Best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1586749-F8C0-DE05-081D-23EDD16E2F8B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10959353" y="3746254"/>
            <a:ext cx="27321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8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Deep Learning</a:t>
            </a:r>
          </a:p>
        </p:txBody>
      </p:sp>
      <p:pic>
        <p:nvPicPr>
          <p:cNvPr id="39" name="Immagine 38" descr="Immagine che contiene cerchio, diagramma, schermata, Policromia&#10;&#10;Descrizione generata automaticamente">
            <a:extLst>
              <a:ext uri="{FF2B5EF4-FFF2-40B4-BE49-F238E27FC236}">
                <a16:creationId xmlns:a16="http://schemas.microsoft.com/office/drawing/2014/main" id="{2BC87A1C-CCD3-3779-2661-F7C8E8D03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7" t="2795" r="9361" b="13637"/>
          <a:stretch/>
        </p:blipFill>
        <p:spPr>
          <a:xfrm>
            <a:off x="3478924" y="1502980"/>
            <a:ext cx="4572000" cy="4214648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7683DB9-5F6B-F526-7403-DCE08833754E}"/>
              </a:ext>
            </a:extLst>
          </p:cNvPr>
          <p:cNvSpPr txBox="1"/>
          <p:nvPr/>
        </p:nvSpPr>
        <p:spPr>
          <a:xfrm>
            <a:off x="3983972" y="2406729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1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03943C7-E100-B991-B8DB-98D802570221}"/>
              </a:ext>
            </a:extLst>
          </p:cNvPr>
          <p:cNvSpPr txBox="1"/>
          <p:nvPr/>
        </p:nvSpPr>
        <p:spPr>
          <a:xfrm>
            <a:off x="3990109" y="3204150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2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CEFB1EC-E288-3CC6-65CD-E1A82B72FD35}"/>
              </a:ext>
            </a:extLst>
          </p:cNvPr>
          <p:cNvSpPr txBox="1"/>
          <p:nvPr/>
        </p:nvSpPr>
        <p:spPr>
          <a:xfrm>
            <a:off x="3963832" y="4054666"/>
            <a:ext cx="493468" cy="36933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…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0C3E2BE-C007-BDC4-5166-F15874E26F93}"/>
              </a:ext>
            </a:extLst>
          </p:cNvPr>
          <p:cNvSpPr txBox="1"/>
          <p:nvPr/>
        </p:nvSpPr>
        <p:spPr>
          <a:xfrm>
            <a:off x="3922994" y="4802991"/>
            <a:ext cx="4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32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CF06B5E-F815-216A-E758-3C31D9C85BFA}"/>
              </a:ext>
            </a:extLst>
          </p:cNvPr>
          <p:cNvSpPr txBox="1"/>
          <p:nvPr/>
        </p:nvSpPr>
        <p:spPr>
          <a:xfrm>
            <a:off x="5607301" y="2056592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1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4F7BA78-49B7-9E52-11E3-EA5B951A6997}"/>
              </a:ext>
            </a:extLst>
          </p:cNvPr>
          <p:cNvSpPr txBox="1"/>
          <p:nvPr/>
        </p:nvSpPr>
        <p:spPr>
          <a:xfrm>
            <a:off x="5613695" y="2846064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2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65DAE7F-ED0B-F79D-CC9E-07D80128145F}"/>
              </a:ext>
            </a:extLst>
          </p:cNvPr>
          <p:cNvSpPr txBox="1"/>
          <p:nvPr/>
        </p:nvSpPr>
        <p:spPr>
          <a:xfrm>
            <a:off x="5620089" y="3607456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3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F5C2B71-1F04-1F2A-5D3D-42899C66B8DD}"/>
              </a:ext>
            </a:extLst>
          </p:cNvPr>
          <p:cNvSpPr txBox="1"/>
          <p:nvPr/>
        </p:nvSpPr>
        <p:spPr>
          <a:xfrm>
            <a:off x="5581725" y="4458364"/>
            <a:ext cx="493468" cy="36933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…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FC71613-F3CD-04BB-2B36-5E3C26DE30A8}"/>
              </a:ext>
            </a:extLst>
          </p:cNvPr>
          <p:cNvSpPr txBox="1"/>
          <p:nvPr/>
        </p:nvSpPr>
        <p:spPr>
          <a:xfrm>
            <a:off x="5549754" y="5189536"/>
            <a:ext cx="4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16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6101E0B-318D-EF69-6B5E-41358798DE86}"/>
              </a:ext>
            </a:extLst>
          </p:cNvPr>
          <p:cNvSpPr txBox="1"/>
          <p:nvPr/>
        </p:nvSpPr>
        <p:spPr>
          <a:xfrm>
            <a:off x="7297669" y="2799901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26B8CB7-8C2A-E64C-E6F3-58FAA3F3B19B}"/>
              </a:ext>
            </a:extLst>
          </p:cNvPr>
          <p:cNvSpPr txBox="1"/>
          <p:nvPr/>
        </p:nvSpPr>
        <p:spPr>
          <a:xfrm>
            <a:off x="7273816" y="3635631"/>
            <a:ext cx="493468" cy="36933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…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C0FDBEC-C458-8871-D9AB-8733BFA5E3B5}"/>
              </a:ext>
            </a:extLst>
          </p:cNvPr>
          <p:cNvSpPr txBox="1"/>
          <p:nvPr/>
        </p:nvSpPr>
        <p:spPr>
          <a:xfrm>
            <a:off x="7289718" y="4345096"/>
            <a:ext cx="34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oper Black" panose="0208090404030B020404" pitchFamily="18" charset="77"/>
              </a:rPr>
              <a:t>4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E6DD725-39EE-F5A3-9E56-CE863EA8490E}"/>
              </a:ext>
            </a:extLst>
          </p:cNvPr>
          <p:cNvSpPr txBox="1"/>
          <p:nvPr/>
        </p:nvSpPr>
        <p:spPr>
          <a:xfrm>
            <a:off x="6277470" y="5308039"/>
            <a:ext cx="1020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latin typeface="Comic Sans MS" panose="030F0902030302020204" pitchFamily="66" charset="0"/>
              </a:rPr>
              <a:t>Dropout 0.5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9C976495-9E97-FF96-1CF7-8664A23BA518}"/>
              </a:ext>
            </a:extLst>
          </p:cNvPr>
          <p:cNvSpPr txBox="1"/>
          <p:nvPr/>
        </p:nvSpPr>
        <p:spPr>
          <a:xfrm>
            <a:off x="4416461" y="5337692"/>
            <a:ext cx="1020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latin typeface="Comic Sans MS" panose="030F0902030302020204" pitchFamily="66" charset="0"/>
              </a:rPr>
              <a:t>Dropout 0.5</a:t>
            </a:r>
          </a:p>
        </p:txBody>
      </p:sp>
    </p:spTree>
    <p:extLst>
      <p:ext uri="{BB962C8B-B14F-4D97-AF65-F5344CB8AC3E}">
        <p14:creationId xmlns:p14="http://schemas.microsoft.com/office/powerpoint/2010/main" val="86863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 Deep Learning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5E6DD2-536C-0617-34A5-E3B03A98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21" y="952603"/>
            <a:ext cx="5571877" cy="25906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953635-1D65-4669-38D7-7649E6C8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1" y="3650264"/>
            <a:ext cx="5571879" cy="25906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8648A35-5464-4EE1-AE5D-56CCCE4BF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669" y="1514927"/>
            <a:ext cx="3994772" cy="16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A1097A4-F44D-DD56-D54B-E374FBBEA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68" y="4135613"/>
            <a:ext cx="3994773" cy="162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52C47C-869F-1ABA-F2C1-3FA9AAA5CFDC}"/>
              </a:ext>
            </a:extLst>
          </p:cNvPr>
          <p:cNvSpPr txBox="1"/>
          <p:nvPr/>
        </p:nvSpPr>
        <p:spPr>
          <a:xfrm>
            <a:off x="8138160" y="870624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1600" b="1" dirty="0">
                <a:latin typeface="Comic Sans MS" panose="030F0902030302020204" pitchFamily="66" charset="0"/>
                <a:cs typeface="Arial" panose="020B0604020202020204" pitchFamily="34" charset="0"/>
              </a:rPr>
              <a:t>Performance Train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D4D77B-0112-0AE5-F0A3-5EE1D4B655BB}"/>
              </a:ext>
            </a:extLst>
          </p:cNvPr>
          <p:cNvSpPr txBox="1"/>
          <p:nvPr/>
        </p:nvSpPr>
        <p:spPr>
          <a:xfrm>
            <a:off x="8138159" y="3439999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1600" b="1" dirty="0">
                <a:latin typeface="Comic Sans MS" panose="030F0902030302020204" pitchFamily="66" charset="0"/>
                <a:cs typeface="Arial" panose="020B0604020202020204" pitchFamily="34" charset="0"/>
              </a:rPr>
              <a:t>Performance </a:t>
            </a:r>
            <a:r>
              <a:rPr lang="it-IT" sz="16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Validation</a:t>
            </a:r>
            <a:endParaRPr lang="it-IT" sz="1600" b="1" dirty="0"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53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EmotionGait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–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Validation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00D3B8-ABC6-FA7A-AA36-77F0DC5E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3" y="2323667"/>
            <a:ext cx="5477538" cy="2210666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F84ADE0-2351-FCF4-1A76-515DB2B27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179" y="2298697"/>
            <a:ext cx="4779806" cy="24693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5A2FB3-0F82-18B8-E6A3-F96985F179D6}"/>
              </a:ext>
            </a:extLst>
          </p:cNvPr>
          <p:cNvSpPr txBox="1"/>
          <p:nvPr/>
        </p:nvSpPr>
        <p:spPr>
          <a:xfrm>
            <a:off x="2402379" y="1548006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16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Validation</a:t>
            </a:r>
            <a:r>
              <a:rPr lang="it-IT" sz="1600" b="1" dirty="0">
                <a:latin typeface="Comic Sans MS" panose="030F0902030302020204" pitchFamily="66" charset="0"/>
                <a:cs typeface="Arial" panose="020B0604020202020204" pitchFamily="34" charset="0"/>
              </a:rPr>
              <a:t> Test-Set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A12DCD-FCB9-DE25-08F9-EF09C1ED5A35}"/>
              </a:ext>
            </a:extLst>
          </p:cNvPr>
          <p:cNvSpPr txBox="1"/>
          <p:nvPr/>
        </p:nvSpPr>
        <p:spPr>
          <a:xfrm>
            <a:off x="7855166" y="1486002"/>
            <a:ext cx="267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it-IT" sz="2000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 algn="ctr"/>
            <a:r>
              <a:rPr lang="it-IT" sz="1600" b="1" dirty="0" err="1">
                <a:latin typeface="Comic Sans MS" panose="030F0902030302020204" pitchFamily="66" charset="0"/>
                <a:cs typeface="Arial" panose="020B0604020202020204" pitchFamily="34" charset="0"/>
              </a:rPr>
              <a:t>Validation</a:t>
            </a:r>
            <a:r>
              <a:rPr lang="it-IT" sz="1600" b="1" dirty="0">
                <a:latin typeface="Comic Sans MS" panose="030F0902030302020204" pitchFamily="66" charset="0"/>
                <a:cs typeface="Arial" panose="020B0604020202020204" pitchFamily="34" charset="0"/>
              </a:rPr>
              <a:t> Challenge-Set</a:t>
            </a:r>
          </a:p>
        </p:txBody>
      </p:sp>
    </p:spTree>
    <p:extLst>
      <p:ext uri="{BB962C8B-B14F-4D97-AF65-F5344CB8AC3E}">
        <p14:creationId xmlns:p14="http://schemas.microsoft.com/office/powerpoint/2010/main" val="1724750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-1" y="5408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Conclusioni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150795-19B0-9DE5-CFBA-B1F73029F2BC}"/>
              </a:ext>
            </a:extLst>
          </p:cNvPr>
          <p:cNvSpPr txBox="1"/>
          <p:nvPr/>
        </p:nvSpPr>
        <p:spPr>
          <a:xfrm>
            <a:off x="1122219" y="1880754"/>
            <a:ext cx="102038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L’obiettivo di questo lavoro è stato quello di capire se fosse possibile ottenere l’emozione da un soggetto analizzando solo la sua camminata. </a:t>
            </a:r>
          </a:p>
          <a:p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Si può ritenere che tale obiettivo è stato raggiunto in quanto </a:t>
            </a:r>
            <a:r>
              <a:rPr lang="it-IT" dirty="0">
                <a:latin typeface="Comic Sans MS" panose="030F0902030302020204" pitchFamily="66" charset="0"/>
              </a:rPr>
              <a:t>il modello dai noi sviluppato riesce a raggiungere un </a:t>
            </a:r>
            <a:r>
              <a:rPr lang="it-IT" dirty="0" err="1">
                <a:latin typeface="Comic Sans MS" panose="030F0902030302020204" pitchFamily="66" charset="0"/>
              </a:rPr>
              <a:t>accuracy</a:t>
            </a:r>
            <a:r>
              <a:rPr lang="it-IT" dirty="0">
                <a:latin typeface="Comic Sans MS" panose="030F0902030302020204" pitchFamily="66" charset="0"/>
              </a:rPr>
              <a:t> del 40% sul test-set e del 62% sul challenge set.</a:t>
            </a:r>
          </a:p>
          <a:p>
            <a:endParaRPr lang="it-IT" dirty="0">
              <a:latin typeface="Comic Sans MS" panose="030F0902030302020204" pitchFamily="66" charset="0"/>
            </a:endParaRPr>
          </a:p>
          <a:p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Tuttavia </a:t>
            </a:r>
            <a:r>
              <a:rPr lang="it-IT" dirty="0">
                <a:latin typeface="Comic Sans MS" panose="030F0902030302020204" pitchFamily="66" charset="0"/>
              </a:rPr>
              <a:t>le</a:t>
            </a:r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 rete non può essere ritenuta abbastanza robusta data la forte variazione delle performance ottenute. </a:t>
            </a:r>
            <a:r>
              <a:rPr lang="it-IT" dirty="0">
                <a:latin typeface="Comic Sans MS" panose="030F0902030302020204" pitchFamily="66" charset="0"/>
              </a:rPr>
              <a:t>Questo si verifica a causa della scarsa quantità di dati di training.</a:t>
            </a:r>
          </a:p>
          <a:p>
            <a:endParaRPr lang="it-IT" dirty="0">
              <a:latin typeface="Comic Sans MS" panose="030F0902030302020204" pitchFamily="66" charset="0"/>
            </a:endParaRPr>
          </a:p>
          <a:p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Pertanto futuri miglioramenti possono essere</a:t>
            </a:r>
            <a:r>
              <a:rPr lang="it-IT" dirty="0">
                <a:latin typeface="Comic Sans MS" panose="030F0902030302020204" pitchFamily="66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Utilizzare un’alternativa a </a:t>
            </a:r>
            <a:r>
              <a:rPr lang="it-IT" b="0" i="0" u="none" strike="noStrike" dirty="0" err="1">
                <a:effectLst/>
                <a:latin typeface="Comic Sans MS" panose="030F0902030302020204" pitchFamily="66" charset="0"/>
              </a:rPr>
              <a:t>MediaPipe</a:t>
            </a:r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 che riesce ad estrarre delle pose 3D corrette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omic Sans MS" panose="030F0902030302020204" pitchFamily="66" charset="0"/>
              </a:rPr>
              <a:t>Acquisire più dati per il training del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b="0" i="0" u="none" strike="noStrike" dirty="0">
                <a:effectLst/>
                <a:latin typeface="Comic Sans MS" panose="030F0902030302020204" pitchFamily="66" charset="0"/>
              </a:rPr>
              <a:t>Utilizzare una GAN per la generazione di pose sintetiche</a:t>
            </a:r>
          </a:p>
        </p:txBody>
      </p:sp>
    </p:spTree>
    <p:extLst>
      <p:ext uri="{BB962C8B-B14F-4D97-AF65-F5344CB8AC3E}">
        <p14:creationId xmlns:p14="http://schemas.microsoft.com/office/powerpoint/2010/main" val="188110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5330951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539BC8F-3635-161D-7511-B8EA978E4999}"/>
              </a:ext>
            </a:extLst>
          </p:cNvPr>
          <p:cNvSpPr/>
          <p:nvPr/>
        </p:nvSpPr>
        <p:spPr>
          <a:xfrm>
            <a:off x="226869" y="290944"/>
            <a:ext cx="4939491" cy="6276109"/>
          </a:xfrm>
          <a:prstGeom prst="roundRect">
            <a:avLst>
              <a:gd name="adj" fmla="val 1977"/>
            </a:avLst>
          </a:prstGeom>
          <a:solidFill>
            <a:schemeClr val="bg1">
              <a:alpha val="74633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BA0C90-DE51-D396-880C-885F9D01B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7" y="691054"/>
            <a:ext cx="1695089" cy="953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7BD381-C7BC-B471-2A07-F28C2239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4" y="1803853"/>
            <a:ext cx="1731022" cy="973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DBB590-598E-A1DE-8C88-36B90EED3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24" y="2973188"/>
            <a:ext cx="1724526" cy="970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37DC75-5D18-91AC-B394-8FE021FD5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24" y="4138870"/>
            <a:ext cx="1724526" cy="970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E924C3-4E53-D64F-8C40-3F698D913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24" y="5263366"/>
            <a:ext cx="1724526" cy="970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9236AD3-2EB7-BB43-FDB4-B08147BB7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614" y="1240338"/>
            <a:ext cx="1681817" cy="946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2CCB859-18F6-E0DB-9206-1B99CBA8C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312" y="2323714"/>
            <a:ext cx="1724526" cy="970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CD372D1-AA9C-6502-22D8-82237388E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6312" y="3431115"/>
            <a:ext cx="1724526" cy="970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969789-A70D-0A8C-6AC0-E308894CB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5004" y="4538517"/>
            <a:ext cx="1823428" cy="102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F32E968-516F-121D-C649-19698CEF6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6614" y="4750527"/>
            <a:ext cx="1823427" cy="102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A275757-E047-3CDA-D655-681593FF5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223" y="4962537"/>
            <a:ext cx="1823428" cy="102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1FC88D-5AEA-B226-82A7-B88B7A91A932}"/>
              </a:ext>
            </a:extLst>
          </p:cNvPr>
          <p:cNvSpPr txBox="1"/>
          <p:nvPr/>
        </p:nvSpPr>
        <p:spPr>
          <a:xfrm>
            <a:off x="1499105" y="269237"/>
            <a:ext cx="225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Cooper Black" panose="0208090404030B020404" pitchFamily="18" charset="77"/>
              </a:rPr>
              <a:t>EmotionGait</a:t>
            </a:r>
            <a:endParaRPr lang="it-IT" sz="2000" dirty="0">
              <a:latin typeface="Cooper Black" panose="0208090404030B020404" pitchFamily="18" charset="77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73AD7E-F455-35AF-1E9C-6DB7DE3B29CE}"/>
              </a:ext>
            </a:extLst>
          </p:cNvPr>
          <p:cNvSpPr txBox="1"/>
          <p:nvPr/>
        </p:nvSpPr>
        <p:spPr>
          <a:xfrm>
            <a:off x="5990891" y="2283888"/>
            <a:ext cx="5766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atin typeface="Cooper Black" panose="0208090404030B020404" pitchFamily="18" charset="77"/>
              </a:rPr>
              <a:t>Grazie per l’attenzione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5B93A03-7662-6AFE-433E-DF36FD838E41}"/>
              </a:ext>
            </a:extLst>
          </p:cNvPr>
          <p:cNvSpPr txBox="1"/>
          <p:nvPr/>
        </p:nvSpPr>
        <p:spPr>
          <a:xfrm>
            <a:off x="5422705" y="5460381"/>
            <a:ext cx="2318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ooper Black" panose="0208090404030B020404" pitchFamily="18" charset="77"/>
              </a:rPr>
              <a:t>Studenti:</a:t>
            </a:r>
          </a:p>
          <a:p>
            <a:r>
              <a:rPr lang="it-IT" sz="1400" dirty="0">
                <a:latin typeface="Cooper Black" panose="0208090404030B020404" pitchFamily="18" charset="77"/>
              </a:rPr>
              <a:t>Afeltra Angelo</a:t>
            </a:r>
          </a:p>
          <a:p>
            <a:r>
              <a:rPr lang="it-IT" sz="1400" dirty="0">
                <a:latin typeface="Cooper Black" panose="0208090404030B020404" pitchFamily="18" charset="77"/>
              </a:rPr>
              <a:t>Strianese Davide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81F3A31-B35E-9D8C-CE99-12BFF0B43358}"/>
              </a:ext>
            </a:extLst>
          </p:cNvPr>
          <p:cNvSpPr txBox="1"/>
          <p:nvPr/>
        </p:nvSpPr>
        <p:spPr>
          <a:xfrm>
            <a:off x="8763999" y="5460381"/>
            <a:ext cx="34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latin typeface="Cooper Black" panose="0208090404030B020404" pitchFamily="18" charset="77"/>
              </a:rPr>
              <a:t>Professore:</a:t>
            </a:r>
          </a:p>
          <a:p>
            <a:pPr algn="r"/>
            <a:r>
              <a:rPr lang="it-IT" sz="1400" dirty="0">
                <a:latin typeface="Cooper Black" panose="0208090404030B020404" pitchFamily="18" charset="77"/>
              </a:rPr>
              <a:t>Prof. Nappi Michele</a:t>
            </a:r>
          </a:p>
          <a:p>
            <a:pPr algn="r"/>
            <a:r>
              <a:rPr lang="it-IT" sz="1400" dirty="0">
                <a:latin typeface="Cooper Black" panose="0208090404030B020404" pitchFamily="18" charset="77"/>
              </a:rPr>
              <a:t>Tutor:</a:t>
            </a:r>
          </a:p>
          <a:p>
            <a:pPr algn="r"/>
            <a:r>
              <a:rPr lang="it-IT" sz="1400" dirty="0">
                <a:latin typeface="Cooper Black" panose="0208090404030B020404" pitchFamily="18" charset="77"/>
              </a:rPr>
              <a:t>Dott.ssa Bisogni Carmen</a:t>
            </a:r>
          </a:p>
        </p:txBody>
      </p:sp>
      <p:pic>
        <p:nvPicPr>
          <p:cNvPr id="22" name="Immagine 21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16F2E776-275E-2EEE-51D2-8EEA67FF28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1981"/>
          <a:stretch/>
        </p:blipFill>
        <p:spPr>
          <a:xfrm>
            <a:off x="7246632" y="290944"/>
            <a:ext cx="3034735" cy="116111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CFF95B6-002E-6EE2-C0AB-FD44E0579073}"/>
              </a:ext>
            </a:extLst>
          </p:cNvPr>
          <p:cNvSpPr txBox="1"/>
          <p:nvPr/>
        </p:nvSpPr>
        <p:spPr>
          <a:xfrm>
            <a:off x="7604933" y="6428553"/>
            <a:ext cx="231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omic Sans MS" panose="030F0902030302020204" pitchFamily="66" charset="0"/>
              </a:rPr>
              <a:t>A.A. 2022/2023</a:t>
            </a:r>
          </a:p>
        </p:txBody>
      </p:sp>
      <p:pic>
        <p:nvPicPr>
          <p:cNvPr id="24" name="Immagine 23" descr="Immagine che contiene Elementi grafici, simbolo, cerchio, grafica&#10;&#10;Descrizione generata automaticamente">
            <a:extLst>
              <a:ext uri="{FF2B5EF4-FFF2-40B4-BE49-F238E27FC236}">
                <a16:creationId xmlns:a16="http://schemas.microsoft.com/office/drawing/2014/main" id="{2AE492F9-BB95-63A9-5FA7-04A501E943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965" y="968793"/>
            <a:ext cx="5019422" cy="50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3"/>
            <a:ext cx="11920331" cy="587520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Workflow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6871BBF-AA68-1635-C9D7-50AFF7B3B873}"/>
              </a:ext>
            </a:extLst>
          </p:cNvPr>
          <p:cNvGrpSpPr/>
          <p:nvPr/>
        </p:nvGrpSpPr>
        <p:grpSpPr>
          <a:xfrm>
            <a:off x="779450" y="2050057"/>
            <a:ext cx="10633098" cy="3724543"/>
            <a:chOff x="550099" y="2319688"/>
            <a:chExt cx="10633098" cy="3724543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8D07AB12-92E1-BCED-41E3-7B8529137FF6}"/>
                </a:ext>
              </a:extLst>
            </p:cNvPr>
            <p:cNvSpPr/>
            <p:nvPr/>
          </p:nvSpPr>
          <p:spPr>
            <a:xfrm>
              <a:off x="2606110" y="2319688"/>
              <a:ext cx="6374261" cy="2793842"/>
            </a:xfrm>
            <a:prstGeom prst="roundRect">
              <a:avLst>
                <a:gd name="adj" fmla="val 6676"/>
              </a:avLst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6BE8004A-9221-6BAF-531B-EC48CC7DCC7D}"/>
                </a:ext>
              </a:extLst>
            </p:cNvPr>
            <p:cNvGrpSpPr/>
            <p:nvPr/>
          </p:nvGrpSpPr>
          <p:grpSpPr>
            <a:xfrm>
              <a:off x="550099" y="2937270"/>
              <a:ext cx="1516284" cy="1376846"/>
              <a:chOff x="550099" y="2937270"/>
              <a:chExt cx="1516284" cy="1376846"/>
            </a:xfrm>
          </p:grpSpPr>
          <p:pic>
            <p:nvPicPr>
              <p:cNvPr id="6" name="Immagine 5" descr="Immagine che contiene schermata, Rettangolo, quadrato, Elementi grafici&#10;&#10;Descrizione generata automaticamente">
                <a:extLst>
                  <a:ext uri="{FF2B5EF4-FFF2-40B4-BE49-F238E27FC236}">
                    <a16:creationId xmlns:a16="http://schemas.microsoft.com/office/drawing/2014/main" id="{BDED1009-0079-3490-A40D-8F7BCC39A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6512" y="2937270"/>
                <a:ext cx="983459" cy="983459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FE861E8-2F1D-1FB4-6CC1-96968DA9D7DE}"/>
                  </a:ext>
                </a:extLst>
              </p:cNvPr>
              <p:cNvSpPr txBox="1"/>
              <p:nvPr/>
            </p:nvSpPr>
            <p:spPr>
              <a:xfrm>
                <a:off x="550099" y="3944784"/>
                <a:ext cx="151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VID_XXX.mp4</a:t>
                </a:r>
              </a:p>
            </p:txBody>
          </p:sp>
        </p:grp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650161A9-295A-D00C-3699-F4D71E4CA6B7}"/>
                </a:ext>
              </a:extLst>
            </p:cNvPr>
            <p:cNvSpPr/>
            <p:nvPr/>
          </p:nvSpPr>
          <p:spPr>
            <a:xfrm>
              <a:off x="2755567" y="2558120"/>
              <a:ext cx="1516284" cy="54401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Labeling</a:t>
              </a:r>
              <a:endParaRPr lang="it-IT" b="1" dirty="0"/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E3510372-E03D-B967-653A-7DF97F33372B}"/>
                </a:ext>
              </a:extLst>
            </p:cNvPr>
            <p:cNvSpPr/>
            <p:nvPr/>
          </p:nvSpPr>
          <p:spPr>
            <a:xfrm>
              <a:off x="2755567" y="4129450"/>
              <a:ext cx="1597307" cy="68868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Gait</a:t>
              </a:r>
              <a:r>
                <a:rPr lang="it-IT" b="1" dirty="0"/>
                <a:t> </a:t>
              </a:r>
            </a:p>
            <a:p>
              <a:pPr algn="ctr"/>
              <a:r>
                <a:rPr lang="it-IT" b="1" dirty="0" err="1"/>
                <a:t>Extract</a:t>
              </a:r>
              <a:endParaRPr lang="it-IT" b="1" dirty="0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1F00058C-3B4F-BA6F-8956-919FBE893283}"/>
                </a:ext>
              </a:extLst>
            </p:cNvPr>
            <p:cNvSpPr/>
            <p:nvPr/>
          </p:nvSpPr>
          <p:spPr>
            <a:xfrm>
              <a:off x="4945955" y="4129450"/>
              <a:ext cx="1597307" cy="6886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Pose</a:t>
              </a:r>
            </a:p>
            <a:p>
              <a:pPr algn="ctr"/>
              <a:r>
                <a:rPr lang="it-IT" b="1" dirty="0" err="1"/>
                <a:t>Extract</a:t>
              </a:r>
              <a:endParaRPr lang="it-IT" b="1" dirty="0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4526BD3-9E35-8D9E-EBFA-326135AF41FF}"/>
                </a:ext>
              </a:extLst>
            </p:cNvPr>
            <p:cNvSpPr/>
            <p:nvPr/>
          </p:nvSpPr>
          <p:spPr>
            <a:xfrm>
              <a:off x="7136343" y="4129450"/>
              <a:ext cx="1597307" cy="68868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Features</a:t>
              </a:r>
            </a:p>
            <a:p>
              <a:pPr algn="ctr"/>
              <a:r>
                <a:rPr lang="it-IT" b="1" dirty="0" err="1"/>
                <a:t>Extract</a:t>
              </a:r>
              <a:endParaRPr lang="it-IT" b="1" dirty="0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1694C3F5-1209-60AE-EB15-FBF7A41CAECD}"/>
                </a:ext>
              </a:extLst>
            </p:cNvPr>
            <p:cNvSpPr/>
            <p:nvPr/>
          </p:nvSpPr>
          <p:spPr>
            <a:xfrm>
              <a:off x="9585890" y="3206241"/>
              <a:ext cx="1597307" cy="688680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Emotion</a:t>
              </a:r>
              <a:endParaRPr lang="it-IT" b="1" dirty="0"/>
            </a:p>
            <a:p>
              <a:pPr algn="ctr"/>
              <a:r>
                <a:rPr lang="it-IT" b="1" dirty="0" err="1"/>
                <a:t>Gait</a:t>
              </a:r>
              <a:endParaRPr lang="it-IT" b="1" dirty="0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BF60D3E8-6E54-4BDC-6BD0-D56DD6A16770}"/>
                </a:ext>
              </a:extLst>
            </p:cNvPr>
            <p:cNvSpPr/>
            <p:nvPr/>
          </p:nvSpPr>
          <p:spPr>
            <a:xfrm>
              <a:off x="3945306" y="5353273"/>
              <a:ext cx="1597307" cy="6886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Clipping </a:t>
              </a:r>
              <a:r>
                <a:rPr lang="it-IT" b="1" dirty="0" err="1"/>
                <a:t>Detection</a:t>
              </a:r>
              <a:endParaRPr lang="it-IT" b="1" dirty="0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79FAAA0-1D7F-E968-4EBE-14144999E3BB}"/>
                </a:ext>
              </a:extLst>
            </p:cNvPr>
            <p:cNvSpPr/>
            <p:nvPr/>
          </p:nvSpPr>
          <p:spPr>
            <a:xfrm>
              <a:off x="5830002" y="5355551"/>
              <a:ext cx="1597307" cy="6886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Pose</a:t>
              </a:r>
            </a:p>
            <a:p>
              <a:pPr algn="ctr"/>
              <a:r>
                <a:rPr lang="it-IT" b="1" dirty="0" err="1"/>
                <a:t>Alignment</a:t>
              </a:r>
              <a:endParaRPr lang="it-IT" b="1" dirty="0"/>
            </a:p>
          </p:txBody>
        </p:sp>
        <p:sp>
          <p:nvSpPr>
            <p:cNvPr id="15" name="Freccia destra 14">
              <a:extLst>
                <a:ext uri="{FF2B5EF4-FFF2-40B4-BE49-F238E27FC236}">
                  <a16:creationId xmlns:a16="http://schemas.microsoft.com/office/drawing/2014/main" id="{DC4D5BA8-0BA9-8F0D-3293-47777BA452CC}"/>
                </a:ext>
              </a:extLst>
            </p:cNvPr>
            <p:cNvSpPr/>
            <p:nvPr/>
          </p:nvSpPr>
          <p:spPr>
            <a:xfrm rot="19712521">
              <a:off x="2163735" y="3075156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Freccia destra 15">
              <a:extLst>
                <a:ext uri="{FF2B5EF4-FFF2-40B4-BE49-F238E27FC236}">
                  <a16:creationId xmlns:a16="http://schemas.microsoft.com/office/drawing/2014/main" id="{A9FB1AC2-45D7-AB8F-6E38-00E9188E1F80}"/>
                </a:ext>
              </a:extLst>
            </p:cNvPr>
            <p:cNvSpPr/>
            <p:nvPr/>
          </p:nvSpPr>
          <p:spPr>
            <a:xfrm rot="2102269">
              <a:off x="2155108" y="3828127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Freccia destra 16">
              <a:extLst>
                <a:ext uri="{FF2B5EF4-FFF2-40B4-BE49-F238E27FC236}">
                  <a16:creationId xmlns:a16="http://schemas.microsoft.com/office/drawing/2014/main" id="{6A173118-B5D5-4FA8-F24E-066D649731CE}"/>
                </a:ext>
              </a:extLst>
            </p:cNvPr>
            <p:cNvSpPr/>
            <p:nvPr/>
          </p:nvSpPr>
          <p:spPr>
            <a:xfrm>
              <a:off x="4438268" y="4357134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Freccia destra 17">
              <a:extLst>
                <a:ext uri="{FF2B5EF4-FFF2-40B4-BE49-F238E27FC236}">
                  <a16:creationId xmlns:a16="http://schemas.microsoft.com/office/drawing/2014/main" id="{22563ABE-BAE7-1D08-F9B9-E6ADF29FAE00}"/>
                </a:ext>
              </a:extLst>
            </p:cNvPr>
            <p:cNvSpPr/>
            <p:nvPr/>
          </p:nvSpPr>
          <p:spPr>
            <a:xfrm>
              <a:off x="6628656" y="4357134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Freccia destra 18">
              <a:extLst>
                <a:ext uri="{FF2B5EF4-FFF2-40B4-BE49-F238E27FC236}">
                  <a16:creationId xmlns:a16="http://schemas.microsoft.com/office/drawing/2014/main" id="{A81240D2-2A7D-2E5C-E2A6-0E7587362991}"/>
                </a:ext>
              </a:extLst>
            </p:cNvPr>
            <p:cNvSpPr/>
            <p:nvPr/>
          </p:nvSpPr>
          <p:spPr>
            <a:xfrm rot="7562212">
              <a:off x="5112915" y="4971159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Freccia destra 19">
              <a:extLst>
                <a:ext uri="{FF2B5EF4-FFF2-40B4-BE49-F238E27FC236}">
                  <a16:creationId xmlns:a16="http://schemas.microsoft.com/office/drawing/2014/main" id="{E3B66EAD-F9BB-1DFB-DD1C-00B80457E837}"/>
                </a:ext>
              </a:extLst>
            </p:cNvPr>
            <p:cNvSpPr/>
            <p:nvPr/>
          </p:nvSpPr>
          <p:spPr>
            <a:xfrm rot="4046582">
              <a:off x="5848200" y="4996874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Freccia destra 24">
              <a:extLst>
                <a:ext uri="{FF2B5EF4-FFF2-40B4-BE49-F238E27FC236}">
                  <a16:creationId xmlns:a16="http://schemas.microsoft.com/office/drawing/2014/main" id="{BBBC5356-6F50-4616-A469-7D17ADCE469C}"/>
                </a:ext>
              </a:extLst>
            </p:cNvPr>
            <p:cNvSpPr/>
            <p:nvPr/>
          </p:nvSpPr>
          <p:spPr>
            <a:xfrm>
              <a:off x="9097805" y="3428999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96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Labeling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E06B4DC-552F-7FEA-9DE7-E44BEC645CD9}"/>
              </a:ext>
            </a:extLst>
          </p:cNvPr>
          <p:cNvGrpSpPr/>
          <p:nvPr/>
        </p:nvGrpSpPr>
        <p:grpSpPr>
          <a:xfrm>
            <a:off x="695574" y="2755508"/>
            <a:ext cx="1516284" cy="1376846"/>
            <a:chOff x="779450" y="2667639"/>
            <a:chExt cx="1516284" cy="1376846"/>
          </a:xfrm>
        </p:grpSpPr>
        <p:pic>
          <p:nvPicPr>
            <p:cNvPr id="3" name="Immagine 2" descr="Immagine che contiene schermata, Rettangolo, quadrato, Elementi grafici&#10;&#10;Descrizione generata automaticamente">
              <a:extLst>
                <a:ext uri="{FF2B5EF4-FFF2-40B4-BE49-F238E27FC236}">
                  <a16:creationId xmlns:a16="http://schemas.microsoft.com/office/drawing/2014/main" id="{48C9F520-B315-2618-4C6A-D361600C7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863" y="2667639"/>
              <a:ext cx="983459" cy="983459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098E0EC9-6D57-61AE-31A9-9B0A84A1E793}"/>
                </a:ext>
              </a:extLst>
            </p:cNvPr>
            <p:cNvSpPr txBox="1"/>
            <p:nvPr/>
          </p:nvSpPr>
          <p:spPr>
            <a:xfrm>
              <a:off x="779450" y="3675153"/>
              <a:ext cx="1516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VID_XXX.mp4</a:t>
              </a:r>
            </a:p>
          </p:txBody>
        </p:sp>
      </p:grpSp>
      <p:pic>
        <p:nvPicPr>
          <p:cNvPr id="12" name="Immagine 11" descr="Immagine che contiene Elementi grafici, simbolo, cerchio, grafica&#10;&#10;Descrizione generata automaticamente">
            <a:extLst>
              <a:ext uri="{FF2B5EF4-FFF2-40B4-BE49-F238E27FC236}">
                <a16:creationId xmlns:a16="http://schemas.microsoft.com/office/drawing/2014/main" id="{43DF0B65-92FC-5F98-8FA9-6317FA59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7" y="2634510"/>
            <a:ext cx="1336262" cy="1336262"/>
          </a:xfrm>
          <a:prstGeom prst="rect">
            <a:avLst/>
          </a:prstGeom>
        </p:spPr>
      </p:pic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381220B3-0B91-6A63-CBF9-EE6F881C029E}"/>
              </a:ext>
            </a:extLst>
          </p:cNvPr>
          <p:cNvSpPr/>
          <p:nvPr/>
        </p:nvSpPr>
        <p:spPr>
          <a:xfrm rot="5400000">
            <a:off x="7969555" y="4766813"/>
            <a:ext cx="204256" cy="15198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135A3339-353B-62CB-63D7-84BB18E2CD0B}"/>
              </a:ext>
            </a:extLst>
          </p:cNvPr>
          <p:cNvGrpSpPr/>
          <p:nvPr/>
        </p:nvGrpSpPr>
        <p:grpSpPr>
          <a:xfrm>
            <a:off x="3339444" y="1829527"/>
            <a:ext cx="7576452" cy="4469625"/>
            <a:chOff x="2704889" y="2017005"/>
            <a:chExt cx="7576452" cy="4469625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CBC7A88E-FACD-9CFD-8848-3AC6A9B7E367}"/>
                </a:ext>
              </a:extLst>
            </p:cNvPr>
            <p:cNvSpPr txBox="1"/>
            <p:nvPr/>
          </p:nvSpPr>
          <p:spPr>
            <a:xfrm>
              <a:off x="2704889" y="2017005"/>
              <a:ext cx="4314092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La persona nel video è felice?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68B17DD-9B01-170B-E7A7-73390D16E042}"/>
                </a:ext>
              </a:extLst>
            </p:cNvPr>
            <p:cNvSpPr txBox="1"/>
            <p:nvPr/>
          </p:nvSpPr>
          <p:spPr>
            <a:xfrm>
              <a:off x="2704889" y="2866291"/>
              <a:ext cx="4314092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La persona nel video è arrabbiata?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1CDD97B-0DBD-8B33-6817-C2E866FB29A2}"/>
                </a:ext>
              </a:extLst>
            </p:cNvPr>
            <p:cNvSpPr txBox="1"/>
            <p:nvPr/>
          </p:nvSpPr>
          <p:spPr>
            <a:xfrm>
              <a:off x="2704889" y="3715577"/>
              <a:ext cx="4314092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La persona nel video è triste?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835E23B-3C05-B1E5-8B85-DC33FD29F90D}"/>
                </a:ext>
              </a:extLst>
            </p:cNvPr>
            <p:cNvSpPr txBox="1"/>
            <p:nvPr/>
          </p:nvSpPr>
          <p:spPr>
            <a:xfrm>
              <a:off x="2704889" y="4548554"/>
              <a:ext cx="4314092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La persona nel video è neutrale?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98D8223-577C-9072-35E7-3EEC8574B825}"/>
                </a:ext>
              </a:extLst>
            </p:cNvPr>
            <p:cNvSpPr txBox="1"/>
            <p:nvPr/>
          </p:nvSpPr>
          <p:spPr>
            <a:xfrm>
              <a:off x="7198275" y="2067215"/>
              <a:ext cx="565160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1-5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0718E19-F641-EA18-9C82-6052277148B4}"/>
                </a:ext>
              </a:extLst>
            </p:cNvPr>
            <p:cNvSpPr txBox="1"/>
            <p:nvPr/>
          </p:nvSpPr>
          <p:spPr>
            <a:xfrm>
              <a:off x="7198275" y="2925163"/>
              <a:ext cx="565160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1-5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0C99E9F-A736-49BB-5E5F-508B5C86F3AE}"/>
                </a:ext>
              </a:extLst>
            </p:cNvPr>
            <p:cNvSpPr txBox="1"/>
            <p:nvPr/>
          </p:nvSpPr>
          <p:spPr>
            <a:xfrm>
              <a:off x="7198275" y="3783111"/>
              <a:ext cx="565160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1-5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560093E-A48C-5651-B415-8E461B9F8A26}"/>
                </a:ext>
              </a:extLst>
            </p:cNvPr>
            <p:cNvSpPr txBox="1"/>
            <p:nvPr/>
          </p:nvSpPr>
          <p:spPr>
            <a:xfrm>
              <a:off x="7198275" y="4548553"/>
              <a:ext cx="565160" cy="37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omic Sans MS" panose="030F0902030302020204" pitchFamily="66" charset="0"/>
                </a:rPr>
                <a:t>1-5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62EB118-4AEF-41F4-7CCA-BB187EB753E6}"/>
                </a:ext>
              </a:extLst>
            </p:cNvPr>
            <p:cNvSpPr txBox="1"/>
            <p:nvPr/>
          </p:nvSpPr>
          <p:spPr>
            <a:xfrm>
              <a:off x="5967249" y="5132413"/>
              <a:ext cx="431409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Comic Sans MS" panose="030F0902030302020204" pitchFamily="66" charset="0"/>
                </a:rPr>
                <a:t>1 – Fortemente in disaccordo</a:t>
              </a:r>
            </a:p>
            <a:p>
              <a:r>
                <a:rPr lang="it-IT" sz="1600" dirty="0">
                  <a:latin typeface="Comic Sans MS" panose="030F0902030302020204" pitchFamily="66" charset="0"/>
                </a:rPr>
                <a:t>2 - Un po’ in disaccordo</a:t>
              </a:r>
            </a:p>
            <a:p>
              <a:r>
                <a:rPr lang="it-IT" sz="1600" dirty="0">
                  <a:latin typeface="Comic Sans MS" panose="030F0902030302020204" pitchFamily="66" charset="0"/>
                </a:rPr>
                <a:t>3 – Né in accordo né in disaccordo</a:t>
              </a:r>
            </a:p>
            <a:p>
              <a:r>
                <a:rPr lang="it-IT" sz="1600" dirty="0">
                  <a:latin typeface="Comic Sans MS" panose="030F0902030302020204" pitchFamily="66" charset="0"/>
                </a:rPr>
                <a:t>4 – Un po’ in accordo</a:t>
              </a:r>
            </a:p>
            <a:p>
              <a:r>
                <a:rPr lang="it-IT" sz="1600" dirty="0">
                  <a:latin typeface="Comic Sans MS" panose="030F0902030302020204" pitchFamily="66" charset="0"/>
                </a:rPr>
                <a:t>5 – Fortemente in accordo</a:t>
              </a:r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6F96E7E-8310-801A-EB4C-607C6468EBF4}"/>
                </a:ext>
              </a:extLst>
            </p:cNvPr>
            <p:cNvGrpSpPr/>
            <p:nvPr/>
          </p:nvGrpSpPr>
          <p:grpSpPr>
            <a:xfrm>
              <a:off x="8791802" y="2984147"/>
              <a:ext cx="1251399" cy="1290031"/>
              <a:chOff x="9655640" y="2862413"/>
              <a:chExt cx="1251399" cy="1290031"/>
            </a:xfrm>
          </p:grpSpPr>
          <p:pic>
            <p:nvPicPr>
              <p:cNvPr id="19" name="Immagine 18" descr="Immagine che contiene testo, schermata, Carattere, Elementi grafici&#10;&#10;Descrizione generata automaticamente">
                <a:extLst>
                  <a:ext uri="{FF2B5EF4-FFF2-40B4-BE49-F238E27FC236}">
                    <a16:creationId xmlns:a16="http://schemas.microsoft.com/office/drawing/2014/main" id="{EEEF19B1-A3B8-1060-A1FC-3B205CC4B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0991" y="2862413"/>
                <a:ext cx="920699" cy="920699"/>
              </a:xfrm>
              <a:prstGeom prst="rect">
                <a:avLst/>
              </a:prstGeom>
            </p:spPr>
          </p:pic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7A8EE2-2A3C-99F2-5CAF-B4A0B9B76F95}"/>
                  </a:ext>
                </a:extLst>
              </p:cNvPr>
              <p:cNvSpPr txBox="1"/>
              <p:nvPr/>
            </p:nvSpPr>
            <p:spPr>
              <a:xfrm>
                <a:off x="9655640" y="3783112"/>
                <a:ext cx="1251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 err="1">
                    <a:latin typeface="Comic Sans MS" panose="030F0902030302020204" pitchFamily="66" charset="0"/>
                  </a:rPr>
                  <a:t>Response</a:t>
                </a:r>
                <a:endParaRPr lang="it-IT" b="1" dirty="0">
                  <a:latin typeface="Comic Sans MS" panose="030F0902030302020204" pitchFamily="66" charset="0"/>
                </a:endParaRPr>
              </a:p>
            </p:txBody>
          </p:sp>
        </p:grpSp>
        <p:sp>
          <p:nvSpPr>
            <p:cNvPr id="22" name="Freccia destra 21">
              <a:extLst>
                <a:ext uri="{FF2B5EF4-FFF2-40B4-BE49-F238E27FC236}">
                  <a16:creationId xmlns:a16="http://schemas.microsoft.com/office/drawing/2014/main" id="{5835B517-D860-A59D-1474-B98085DC4CD1}"/>
                </a:ext>
              </a:extLst>
            </p:cNvPr>
            <p:cNvSpPr/>
            <p:nvPr/>
          </p:nvSpPr>
          <p:spPr>
            <a:xfrm>
              <a:off x="6637841" y="2138318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Freccia destra 22">
              <a:extLst>
                <a:ext uri="{FF2B5EF4-FFF2-40B4-BE49-F238E27FC236}">
                  <a16:creationId xmlns:a16="http://schemas.microsoft.com/office/drawing/2014/main" id="{1AE12BEC-0A8B-69CB-59F0-00FCB107182C}"/>
                </a:ext>
              </a:extLst>
            </p:cNvPr>
            <p:cNvSpPr/>
            <p:nvPr/>
          </p:nvSpPr>
          <p:spPr>
            <a:xfrm>
              <a:off x="6637842" y="2958376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Freccia destra 23">
              <a:extLst>
                <a:ext uri="{FF2B5EF4-FFF2-40B4-BE49-F238E27FC236}">
                  <a16:creationId xmlns:a16="http://schemas.microsoft.com/office/drawing/2014/main" id="{C96C561B-3D38-04F8-E62B-561BEFC519BF}"/>
                </a:ext>
              </a:extLst>
            </p:cNvPr>
            <p:cNvSpPr/>
            <p:nvPr/>
          </p:nvSpPr>
          <p:spPr>
            <a:xfrm>
              <a:off x="6637840" y="3822825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Freccia destra 24">
              <a:extLst>
                <a:ext uri="{FF2B5EF4-FFF2-40B4-BE49-F238E27FC236}">
                  <a16:creationId xmlns:a16="http://schemas.microsoft.com/office/drawing/2014/main" id="{BE881E12-539E-0247-A645-5FE394B43CE1}"/>
                </a:ext>
              </a:extLst>
            </p:cNvPr>
            <p:cNvSpPr/>
            <p:nvPr/>
          </p:nvSpPr>
          <p:spPr>
            <a:xfrm>
              <a:off x="6637839" y="4619466"/>
              <a:ext cx="422293" cy="23331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Freccia destra 32">
              <a:extLst>
                <a:ext uri="{FF2B5EF4-FFF2-40B4-BE49-F238E27FC236}">
                  <a16:creationId xmlns:a16="http://schemas.microsoft.com/office/drawing/2014/main" id="{A9331F0A-E6E6-C788-0939-16AA08D6380E}"/>
                </a:ext>
              </a:extLst>
            </p:cNvPr>
            <p:cNvSpPr/>
            <p:nvPr/>
          </p:nvSpPr>
          <p:spPr>
            <a:xfrm>
              <a:off x="8047348" y="3234922"/>
              <a:ext cx="631617" cy="47838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5EA32A2-EE31-0F48-FB13-34D5B84CE295}"/>
              </a:ext>
            </a:extLst>
          </p:cNvPr>
          <p:cNvGrpSpPr/>
          <p:nvPr/>
        </p:nvGrpSpPr>
        <p:grpSpPr>
          <a:xfrm>
            <a:off x="2118729" y="2799958"/>
            <a:ext cx="729007" cy="1147730"/>
            <a:chOff x="1277799" y="834894"/>
            <a:chExt cx="751523" cy="1161132"/>
          </a:xfrm>
        </p:grpSpPr>
        <p:pic>
          <p:nvPicPr>
            <p:cNvPr id="36" name="Immagine 35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586690B9-CE97-7260-F5B1-3AF7F2C09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7799" y="834894"/>
              <a:ext cx="751523" cy="751523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67D56F94-DC62-582E-5471-E041E7CE6AEE}"/>
                </a:ext>
              </a:extLst>
            </p:cNvPr>
            <p:cNvSpPr txBox="1"/>
            <p:nvPr/>
          </p:nvSpPr>
          <p:spPr>
            <a:xfrm>
              <a:off x="1353937" y="1534361"/>
              <a:ext cx="599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>
                  <a:latin typeface="Comic Sans MS" panose="030F0902030302020204" pitchFamily="66" charset="0"/>
                </a:rPr>
                <a:t>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80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Labeling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6F96E7E-8310-801A-EB4C-607C6468EBF4}"/>
              </a:ext>
            </a:extLst>
          </p:cNvPr>
          <p:cNvGrpSpPr/>
          <p:nvPr/>
        </p:nvGrpSpPr>
        <p:grpSpPr>
          <a:xfrm>
            <a:off x="1949523" y="2952453"/>
            <a:ext cx="1085788" cy="1114727"/>
            <a:chOff x="9655640" y="2862413"/>
            <a:chExt cx="1251399" cy="1322293"/>
          </a:xfrm>
        </p:grpSpPr>
        <p:pic>
          <p:nvPicPr>
            <p:cNvPr id="19" name="Immagine 18" descr="Immagine che contiene testo, schermata, Carattere, Elementi grafici&#10;&#10;Descrizione generata automaticamente">
              <a:extLst>
                <a:ext uri="{FF2B5EF4-FFF2-40B4-BE49-F238E27FC236}">
                  <a16:creationId xmlns:a16="http://schemas.microsoft.com/office/drawing/2014/main" id="{EEEF19B1-A3B8-1060-A1FC-3B205CC4B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0991" y="2862413"/>
              <a:ext cx="920699" cy="92069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C7A8EE2-2A3C-99F2-5CAF-B4A0B9B76F95}"/>
                </a:ext>
              </a:extLst>
            </p:cNvPr>
            <p:cNvSpPr txBox="1"/>
            <p:nvPr/>
          </p:nvSpPr>
          <p:spPr>
            <a:xfrm>
              <a:off x="9655640" y="3783112"/>
              <a:ext cx="1251399" cy="401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err="1">
                  <a:latin typeface="Comic Sans MS" panose="030F0902030302020204" pitchFamily="66" charset="0"/>
                </a:rPr>
                <a:t>Response</a:t>
              </a:r>
              <a:endParaRPr lang="it-IT" b="1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5BC3B3E-9A8A-B935-2DCF-D6AE68047A37}"/>
              </a:ext>
            </a:extLst>
          </p:cNvPr>
          <p:cNvGrpSpPr/>
          <p:nvPr/>
        </p:nvGrpSpPr>
        <p:grpSpPr>
          <a:xfrm>
            <a:off x="3183457" y="1520857"/>
            <a:ext cx="2009671" cy="3872780"/>
            <a:chOff x="2270927" y="1573427"/>
            <a:chExt cx="2009671" cy="3872780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47026C6C-61AD-C2CD-5F79-C27992EE9393}"/>
                </a:ext>
              </a:extLst>
            </p:cNvPr>
            <p:cNvSpPr/>
            <p:nvPr/>
          </p:nvSpPr>
          <p:spPr>
            <a:xfrm>
              <a:off x="2270927" y="1573427"/>
              <a:ext cx="2009671" cy="3872780"/>
            </a:xfrm>
            <a:prstGeom prst="roundRect">
              <a:avLst>
                <a:gd name="adj" fmla="val 3075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A7B464E4-3440-38C2-9E61-73CC1E079C7A}"/>
                </a:ext>
              </a:extLst>
            </p:cNvPr>
            <p:cNvSpPr/>
            <p:nvPr/>
          </p:nvSpPr>
          <p:spPr>
            <a:xfrm>
              <a:off x="2513489" y="2378924"/>
              <a:ext cx="1516284" cy="54401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Happy</a:t>
              </a: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C6F4333-FD69-1459-122F-7D9D360258E3}"/>
                </a:ext>
              </a:extLst>
            </p:cNvPr>
            <p:cNvSpPr/>
            <p:nvPr/>
          </p:nvSpPr>
          <p:spPr>
            <a:xfrm>
              <a:off x="2513489" y="3131656"/>
              <a:ext cx="1516284" cy="54401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Angry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4EB8F3C5-1BF2-4178-65D5-FD643FDE53BB}"/>
                </a:ext>
              </a:extLst>
            </p:cNvPr>
            <p:cNvSpPr/>
            <p:nvPr/>
          </p:nvSpPr>
          <p:spPr>
            <a:xfrm>
              <a:off x="2513489" y="3884388"/>
              <a:ext cx="1516284" cy="54401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Sad</a:t>
              </a:r>
              <a:endParaRPr lang="it-IT" b="1" dirty="0"/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9FDF9BCB-0D56-B44F-28EA-A56E358A660A}"/>
                </a:ext>
              </a:extLst>
            </p:cNvPr>
            <p:cNvSpPr/>
            <p:nvPr/>
          </p:nvSpPr>
          <p:spPr>
            <a:xfrm>
              <a:off x="2513489" y="4637120"/>
              <a:ext cx="1516284" cy="54401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Neutral</a:t>
              </a:r>
              <a:endParaRPr lang="it-IT" b="1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5FADC64-863D-6FEF-2080-F4D7825F91B9}"/>
                </a:ext>
              </a:extLst>
            </p:cNvPr>
            <p:cNvSpPr txBox="1"/>
            <p:nvPr/>
          </p:nvSpPr>
          <p:spPr>
            <a:xfrm>
              <a:off x="2492417" y="1689788"/>
              <a:ext cx="1537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Media </a:t>
              </a:r>
            </a:p>
            <a:p>
              <a:pPr algn="ctr"/>
              <a:r>
                <a:rPr lang="it-IT" sz="1600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Aritmetica</a:t>
              </a:r>
            </a:p>
          </p:txBody>
        </p:sp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D999B496-32FA-2BA1-6B08-7463236C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76" y="2040897"/>
            <a:ext cx="3887940" cy="3164400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F6A46CB-C075-1468-6843-053D36EAB463}"/>
              </a:ext>
            </a:extLst>
          </p:cNvPr>
          <p:cNvSpPr txBox="1"/>
          <p:nvPr/>
        </p:nvSpPr>
        <p:spPr>
          <a:xfrm>
            <a:off x="2912182" y="5439847"/>
            <a:ext cx="254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omic Sans MS" panose="030F0902030302020204" pitchFamily="66" charset="0"/>
              </a:rPr>
              <a:t>Per ogni video X in Response.csv la label di X è equivalente a l’emozione con la media aritmetica più alta</a:t>
            </a:r>
          </a:p>
        </p:txBody>
      </p:sp>
    </p:spTree>
    <p:extLst>
      <p:ext uri="{BB962C8B-B14F-4D97-AF65-F5344CB8AC3E}">
        <p14:creationId xmlns:p14="http://schemas.microsoft.com/office/powerpoint/2010/main" val="143505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Labeling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6F96E7E-8310-801A-EB4C-607C6468EBF4}"/>
              </a:ext>
            </a:extLst>
          </p:cNvPr>
          <p:cNvGrpSpPr/>
          <p:nvPr/>
        </p:nvGrpSpPr>
        <p:grpSpPr>
          <a:xfrm>
            <a:off x="1949523" y="2952453"/>
            <a:ext cx="1085788" cy="1114727"/>
            <a:chOff x="9655640" y="2862413"/>
            <a:chExt cx="1251399" cy="1322293"/>
          </a:xfrm>
        </p:grpSpPr>
        <p:pic>
          <p:nvPicPr>
            <p:cNvPr id="19" name="Immagine 18" descr="Immagine che contiene testo, schermata, Carattere, Elementi grafici&#10;&#10;Descrizione generata automaticamente">
              <a:extLst>
                <a:ext uri="{FF2B5EF4-FFF2-40B4-BE49-F238E27FC236}">
                  <a16:creationId xmlns:a16="http://schemas.microsoft.com/office/drawing/2014/main" id="{EEEF19B1-A3B8-1060-A1FC-3B205CC4B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0991" y="2862413"/>
              <a:ext cx="920699" cy="92069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C7A8EE2-2A3C-99F2-5CAF-B4A0B9B76F95}"/>
                </a:ext>
              </a:extLst>
            </p:cNvPr>
            <p:cNvSpPr txBox="1"/>
            <p:nvPr/>
          </p:nvSpPr>
          <p:spPr>
            <a:xfrm>
              <a:off x="9655640" y="3783112"/>
              <a:ext cx="1251399" cy="401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err="1">
                  <a:latin typeface="Comic Sans MS" panose="030F0902030302020204" pitchFamily="66" charset="0"/>
                </a:rPr>
                <a:t>Response</a:t>
              </a:r>
              <a:endParaRPr lang="it-IT" b="1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5BC3B3E-9A8A-B935-2DCF-D6AE68047A37}"/>
              </a:ext>
            </a:extLst>
          </p:cNvPr>
          <p:cNvGrpSpPr/>
          <p:nvPr/>
        </p:nvGrpSpPr>
        <p:grpSpPr>
          <a:xfrm>
            <a:off x="3183457" y="1520857"/>
            <a:ext cx="2009671" cy="3872780"/>
            <a:chOff x="2270927" y="1573427"/>
            <a:chExt cx="2009671" cy="3872780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47026C6C-61AD-C2CD-5F79-C27992EE9393}"/>
                </a:ext>
              </a:extLst>
            </p:cNvPr>
            <p:cNvSpPr/>
            <p:nvPr/>
          </p:nvSpPr>
          <p:spPr>
            <a:xfrm>
              <a:off x="2270927" y="1573427"/>
              <a:ext cx="2009671" cy="3872780"/>
            </a:xfrm>
            <a:prstGeom prst="roundRect">
              <a:avLst>
                <a:gd name="adj" fmla="val 3075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A7B464E4-3440-38C2-9E61-73CC1E079C7A}"/>
                </a:ext>
              </a:extLst>
            </p:cNvPr>
            <p:cNvSpPr/>
            <p:nvPr/>
          </p:nvSpPr>
          <p:spPr>
            <a:xfrm>
              <a:off x="2513489" y="2378924"/>
              <a:ext cx="1516284" cy="54401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Happy</a:t>
              </a: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C6F4333-FD69-1459-122F-7D9D360258E3}"/>
                </a:ext>
              </a:extLst>
            </p:cNvPr>
            <p:cNvSpPr/>
            <p:nvPr/>
          </p:nvSpPr>
          <p:spPr>
            <a:xfrm>
              <a:off x="2513489" y="3131656"/>
              <a:ext cx="1516284" cy="54401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Angry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4EB8F3C5-1BF2-4178-65D5-FD643FDE53BB}"/>
                </a:ext>
              </a:extLst>
            </p:cNvPr>
            <p:cNvSpPr/>
            <p:nvPr/>
          </p:nvSpPr>
          <p:spPr>
            <a:xfrm>
              <a:off x="2513489" y="3884388"/>
              <a:ext cx="1516284" cy="54401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Sad</a:t>
              </a:r>
              <a:endParaRPr lang="it-IT" b="1" dirty="0"/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9FDF9BCB-0D56-B44F-28EA-A56E358A660A}"/>
                </a:ext>
              </a:extLst>
            </p:cNvPr>
            <p:cNvSpPr/>
            <p:nvPr/>
          </p:nvSpPr>
          <p:spPr>
            <a:xfrm>
              <a:off x="2513489" y="4637120"/>
              <a:ext cx="1516284" cy="54401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Neutral</a:t>
              </a:r>
              <a:endParaRPr lang="it-IT" b="1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5FADC64-863D-6FEF-2080-F4D7825F91B9}"/>
                </a:ext>
              </a:extLst>
            </p:cNvPr>
            <p:cNvSpPr txBox="1"/>
            <p:nvPr/>
          </p:nvSpPr>
          <p:spPr>
            <a:xfrm>
              <a:off x="2492417" y="1689788"/>
              <a:ext cx="1537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Media </a:t>
              </a:r>
            </a:p>
            <a:p>
              <a:pPr algn="ctr"/>
              <a:r>
                <a:rPr lang="it-IT" sz="1600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Aritmetica</a:t>
              </a:r>
            </a:p>
          </p:txBody>
        </p:sp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D999B496-32FA-2BA1-6B08-7463236C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76" y="2040897"/>
            <a:ext cx="3887940" cy="3164400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F6A46CB-C075-1468-6843-053D36EAB463}"/>
              </a:ext>
            </a:extLst>
          </p:cNvPr>
          <p:cNvSpPr txBox="1"/>
          <p:nvPr/>
        </p:nvSpPr>
        <p:spPr>
          <a:xfrm>
            <a:off x="2912182" y="5439847"/>
            <a:ext cx="254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omic Sans MS" panose="030F0902030302020204" pitchFamily="66" charset="0"/>
              </a:rPr>
              <a:t>Per ogni video X in </a:t>
            </a:r>
            <a:r>
              <a:rPr lang="it-IT" sz="1200" dirty="0" err="1">
                <a:latin typeface="Comic Sans MS" panose="030F0902030302020204" pitchFamily="66" charset="0"/>
              </a:rPr>
              <a:t>Response</a:t>
            </a:r>
            <a:r>
              <a:rPr lang="it-IT" sz="1200" dirty="0">
                <a:latin typeface="Comic Sans MS" panose="030F0902030302020204" pitchFamily="66" charset="0"/>
              </a:rPr>
              <a:t> la </a:t>
            </a:r>
            <a:r>
              <a:rPr lang="it-IT" sz="1200" dirty="0" err="1">
                <a:latin typeface="Comic Sans MS" panose="030F0902030302020204" pitchFamily="66" charset="0"/>
              </a:rPr>
              <a:t>lable</a:t>
            </a:r>
            <a:r>
              <a:rPr lang="it-IT" sz="1200" dirty="0">
                <a:latin typeface="Comic Sans MS" panose="030F0902030302020204" pitchFamily="66" charset="0"/>
              </a:rPr>
              <a:t> di X e equivalente a l’emozione con la media aritmetica più alta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6292AB1-677B-4AE7-0A6A-9641B016B6D7}"/>
              </a:ext>
            </a:extLst>
          </p:cNvPr>
          <p:cNvSpPr/>
          <p:nvPr/>
        </p:nvSpPr>
        <p:spPr>
          <a:xfrm>
            <a:off x="1857930" y="2250364"/>
            <a:ext cx="8241079" cy="25779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4B4F2F-E271-4AAD-6D6B-B219F3B0C396}"/>
              </a:ext>
            </a:extLst>
          </p:cNvPr>
          <p:cNvSpPr txBox="1"/>
          <p:nvPr/>
        </p:nvSpPr>
        <p:spPr>
          <a:xfrm>
            <a:off x="2322618" y="2133808"/>
            <a:ext cx="9338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rgbClr val="FF0000"/>
                </a:solidFill>
                <a:latin typeface="Cooper Black" panose="0208090404030B020404" pitchFamily="18" charset="77"/>
              </a:rPr>
              <a:t>!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F28AA6-02DC-23C5-6F42-BBB1BFB93265}"/>
              </a:ext>
            </a:extLst>
          </p:cNvPr>
          <p:cNvSpPr txBox="1"/>
          <p:nvPr/>
        </p:nvSpPr>
        <p:spPr>
          <a:xfrm>
            <a:off x="3256433" y="2652652"/>
            <a:ext cx="64124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Utilizzando come label l’emozione con la media aritmetica più alta si ha uno sbilanciamento a favore dell’emozione </a:t>
            </a:r>
            <a:r>
              <a:rPr lang="it-IT" sz="2000" dirty="0" err="1">
                <a:latin typeface="Comic Sans MS" panose="030F0902030302020204" pitchFamily="66" charset="0"/>
                <a:cs typeface="Arial" panose="020B0604020202020204" pitchFamily="34" charset="0"/>
              </a:rPr>
              <a:t>neutral</a:t>
            </a:r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, tuttavia per molti video l’emozione </a:t>
            </a:r>
            <a:r>
              <a:rPr lang="it-IT" sz="2000" dirty="0" err="1">
                <a:latin typeface="Comic Sans MS" panose="030F0902030302020204" pitchFamily="66" charset="0"/>
                <a:cs typeface="Arial" panose="020B0604020202020204" pitchFamily="34" charset="0"/>
              </a:rPr>
              <a:t>neutral</a:t>
            </a:r>
            <a:r>
              <a:rPr lang="it-IT" sz="2000" dirty="0">
                <a:latin typeface="Comic Sans MS" panose="030F0902030302020204" pitchFamily="66" charset="0"/>
                <a:cs typeface="Arial" panose="020B0604020202020204" pitchFamily="34" charset="0"/>
              </a:rPr>
              <a:t> è quella con la media aritmetica più alta ma anche con la deviazione standard più alta.</a:t>
            </a:r>
          </a:p>
        </p:txBody>
      </p:sp>
    </p:spTree>
    <p:extLst>
      <p:ext uri="{BB962C8B-B14F-4D97-AF65-F5344CB8AC3E}">
        <p14:creationId xmlns:p14="http://schemas.microsoft.com/office/powerpoint/2010/main" val="189810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Labeling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6F96E7E-8310-801A-EB4C-607C6468EBF4}"/>
              </a:ext>
            </a:extLst>
          </p:cNvPr>
          <p:cNvGrpSpPr/>
          <p:nvPr/>
        </p:nvGrpSpPr>
        <p:grpSpPr>
          <a:xfrm>
            <a:off x="1949523" y="2952453"/>
            <a:ext cx="1085788" cy="1114727"/>
            <a:chOff x="9655640" y="2862413"/>
            <a:chExt cx="1251399" cy="1322293"/>
          </a:xfrm>
        </p:grpSpPr>
        <p:pic>
          <p:nvPicPr>
            <p:cNvPr id="19" name="Immagine 18" descr="Immagine che contiene testo, schermata, Carattere, Elementi grafici&#10;&#10;Descrizione generata automaticamente">
              <a:extLst>
                <a:ext uri="{FF2B5EF4-FFF2-40B4-BE49-F238E27FC236}">
                  <a16:creationId xmlns:a16="http://schemas.microsoft.com/office/drawing/2014/main" id="{EEEF19B1-A3B8-1060-A1FC-3B205CC4B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0991" y="2862413"/>
              <a:ext cx="920699" cy="92069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C7A8EE2-2A3C-99F2-5CAF-B4A0B9B76F95}"/>
                </a:ext>
              </a:extLst>
            </p:cNvPr>
            <p:cNvSpPr txBox="1"/>
            <p:nvPr/>
          </p:nvSpPr>
          <p:spPr>
            <a:xfrm>
              <a:off x="9655640" y="3783112"/>
              <a:ext cx="1251399" cy="401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err="1">
                  <a:latin typeface="Comic Sans MS" panose="030F0902030302020204" pitchFamily="66" charset="0"/>
                </a:rPr>
                <a:t>Response</a:t>
              </a:r>
              <a:endParaRPr lang="it-IT" b="1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5BC3B3E-9A8A-B935-2DCF-D6AE68047A37}"/>
              </a:ext>
            </a:extLst>
          </p:cNvPr>
          <p:cNvGrpSpPr/>
          <p:nvPr/>
        </p:nvGrpSpPr>
        <p:grpSpPr>
          <a:xfrm>
            <a:off x="3183457" y="1520857"/>
            <a:ext cx="2009671" cy="3872780"/>
            <a:chOff x="2270927" y="1573427"/>
            <a:chExt cx="2009671" cy="3872780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47026C6C-61AD-C2CD-5F79-C27992EE9393}"/>
                </a:ext>
              </a:extLst>
            </p:cNvPr>
            <p:cNvSpPr/>
            <p:nvPr/>
          </p:nvSpPr>
          <p:spPr>
            <a:xfrm>
              <a:off x="2270927" y="1573427"/>
              <a:ext cx="2009671" cy="3872780"/>
            </a:xfrm>
            <a:prstGeom prst="roundRect">
              <a:avLst>
                <a:gd name="adj" fmla="val 3075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A7B464E4-3440-38C2-9E61-73CC1E079C7A}"/>
                </a:ext>
              </a:extLst>
            </p:cNvPr>
            <p:cNvSpPr/>
            <p:nvPr/>
          </p:nvSpPr>
          <p:spPr>
            <a:xfrm>
              <a:off x="2513489" y="2378924"/>
              <a:ext cx="1516284" cy="54401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Happy</a:t>
              </a: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C6F4333-FD69-1459-122F-7D9D360258E3}"/>
                </a:ext>
              </a:extLst>
            </p:cNvPr>
            <p:cNvSpPr/>
            <p:nvPr/>
          </p:nvSpPr>
          <p:spPr>
            <a:xfrm>
              <a:off x="2513489" y="3131656"/>
              <a:ext cx="1516284" cy="54401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/>
                <a:t>Angry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4EB8F3C5-1BF2-4178-65D5-FD643FDE53BB}"/>
                </a:ext>
              </a:extLst>
            </p:cNvPr>
            <p:cNvSpPr/>
            <p:nvPr/>
          </p:nvSpPr>
          <p:spPr>
            <a:xfrm>
              <a:off x="2513489" y="3884388"/>
              <a:ext cx="1516284" cy="54401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Sad</a:t>
              </a:r>
              <a:endParaRPr lang="it-IT" b="1" dirty="0"/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9FDF9BCB-0D56-B44F-28EA-A56E358A660A}"/>
                </a:ext>
              </a:extLst>
            </p:cNvPr>
            <p:cNvSpPr/>
            <p:nvPr/>
          </p:nvSpPr>
          <p:spPr>
            <a:xfrm>
              <a:off x="2513489" y="4637120"/>
              <a:ext cx="1516284" cy="54401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Neutral</a:t>
              </a:r>
              <a:endParaRPr lang="it-IT" b="1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5FADC64-863D-6FEF-2080-F4D7825F91B9}"/>
                </a:ext>
              </a:extLst>
            </p:cNvPr>
            <p:cNvSpPr txBox="1"/>
            <p:nvPr/>
          </p:nvSpPr>
          <p:spPr>
            <a:xfrm>
              <a:off x="2492417" y="1689788"/>
              <a:ext cx="1537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Moda</a:t>
              </a: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C6909952-8FE1-B21B-0D6E-442DD9FE4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01" y="1978158"/>
            <a:ext cx="3870743" cy="31504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7F2B14-5B20-61E1-2455-D48E8D0204EB}"/>
              </a:ext>
            </a:extLst>
          </p:cNvPr>
          <p:cNvSpPr txBox="1"/>
          <p:nvPr/>
        </p:nvSpPr>
        <p:spPr>
          <a:xfrm>
            <a:off x="2912182" y="5439847"/>
            <a:ext cx="2543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omic Sans MS" panose="030F0902030302020204" pitchFamily="66" charset="0"/>
              </a:rPr>
              <a:t>Per ogni video X in Response.csv la label di X è equivalente a l’emozione con la moda più alta</a:t>
            </a:r>
          </a:p>
        </p:txBody>
      </p:sp>
    </p:spTree>
    <p:extLst>
      <p:ext uri="{BB962C8B-B14F-4D97-AF65-F5344CB8AC3E}">
        <p14:creationId xmlns:p14="http://schemas.microsoft.com/office/powerpoint/2010/main" val="55519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3" name="VID_RGB_000.mp4">
            <a:hlinkClick r:id="" action="ppaction://media"/>
            <a:extLst>
              <a:ext uri="{FF2B5EF4-FFF2-40B4-BE49-F238E27FC236}">
                <a16:creationId xmlns:a16="http://schemas.microsoft.com/office/drawing/2014/main" id="{44025C42-BF4B-F87A-9B59-B141D3948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0475" y="1175657"/>
            <a:ext cx="2701698" cy="48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A7C2C4-00CD-8318-B4CB-977C5D1394ED}"/>
              </a:ext>
            </a:extLst>
          </p:cNvPr>
          <p:cNvSpPr/>
          <p:nvPr/>
        </p:nvSpPr>
        <p:spPr>
          <a:xfrm>
            <a:off x="0" y="0"/>
            <a:ext cx="12192000" cy="5698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CD59E37-13D4-45A5-7065-452EEDB80F97}"/>
              </a:ext>
            </a:extLst>
          </p:cNvPr>
          <p:cNvSpPr/>
          <p:nvPr/>
        </p:nvSpPr>
        <p:spPr>
          <a:xfrm>
            <a:off x="135834" y="778564"/>
            <a:ext cx="11920331" cy="5874027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56A64D-ED6D-A12B-E034-B839233D564A}"/>
              </a:ext>
            </a:extLst>
          </p:cNvPr>
          <p:cNvSpPr txBox="1"/>
          <p:nvPr/>
        </p:nvSpPr>
        <p:spPr>
          <a:xfrm>
            <a:off x="0" y="54088"/>
            <a:ext cx="65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Gait</a:t>
            </a:r>
            <a:r>
              <a:rPr lang="it-IT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Cooper Black" panose="0208090404030B020404" pitchFamily="18" charset="77"/>
              </a:rPr>
              <a:t>Extract</a:t>
            </a:r>
            <a:endParaRPr lang="it-IT" sz="2400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  <p:pic>
        <p:nvPicPr>
          <p:cNvPr id="3" name="VID_RGB_000.mp4">
            <a:extLst>
              <a:ext uri="{FF2B5EF4-FFF2-40B4-BE49-F238E27FC236}">
                <a16:creationId xmlns:a16="http://schemas.microsoft.com/office/drawing/2014/main" id="{44025C42-BF4B-F87A-9B59-B141D3948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361" y="1276417"/>
            <a:ext cx="2701698" cy="48030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6865AC-65DD-C648-110B-CF34E5324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977" y="3217964"/>
            <a:ext cx="7812269" cy="9199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26DD7F-ACD3-2E25-1C78-D3C82703FED8}"/>
              </a:ext>
            </a:extLst>
          </p:cNvPr>
          <p:cNvSpPr txBox="1"/>
          <p:nvPr/>
        </p:nvSpPr>
        <p:spPr>
          <a:xfrm>
            <a:off x="3928977" y="2304656"/>
            <a:ext cx="533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omic Sans MS" panose="030F0902030302020204" pitchFamily="66" charset="0"/>
              </a:rPr>
              <a:t>Similarità tra il primo frame ed i successivi</a:t>
            </a:r>
          </a:p>
        </p:txBody>
      </p:sp>
    </p:spTree>
    <p:extLst>
      <p:ext uri="{BB962C8B-B14F-4D97-AF65-F5344CB8AC3E}">
        <p14:creationId xmlns:p14="http://schemas.microsoft.com/office/powerpoint/2010/main" val="90149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1438</Words>
  <Application>Microsoft Macintosh PowerPoint</Application>
  <PresentationFormat>Widescreen</PresentationFormat>
  <Paragraphs>448</Paragraphs>
  <Slides>29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Cooper Black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ANGELO AFELTRA</dc:creator>
  <cp:lastModifiedBy>ANGELO AFELTRA</cp:lastModifiedBy>
  <cp:revision>12</cp:revision>
  <dcterms:created xsi:type="dcterms:W3CDTF">2023-06-18T20:15:01Z</dcterms:created>
  <dcterms:modified xsi:type="dcterms:W3CDTF">2023-06-21T15:17:45Z</dcterms:modified>
</cp:coreProperties>
</file>